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4" r:id="rId2"/>
    <p:sldId id="351" r:id="rId3"/>
    <p:sldId id="387" r:id="rId4"/>
    <p:sldId id="393" r:id="rId5"/>
    <p:sldId id="394" r:id="rId6"/>
    <p:sldId id="410" r:id="rId7"/>
    <p:sldId id="401" r:id="rId8"/>
    <p:sldId id="404" r:id="rId9"/>
    <p:sldId id="367" r:id="rId10"/>
    <p:sldId id="396" r:id="rId11"/>
    <p:sldId id="405" r:id="rId12"/>
    <p:sldId id="407" r:id="rId13"/>
    <p:sldId id="397" r:id="rId14"/>
    <p:sldId id="373" r:id="rId15"/>
    <p:sldId id="399" r:id="rId16"/>
    <p:sldId id="371" r:id="rId17"/>
    <p:sldId id="408" r:id="rId18"/>
    <p:sldId id="406" r:id="rId19"/>
    <p:sldId id="386" r:id="rId20"/>
    <p:sldId id="28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 z" initials="pz" lastIdx="1" clrIdx="0">
    <p:extLst>
      <p:ext uri="{19B8F6BF-5375-455C-9EA6-DF929625EA0E}">
        <p15:presenceInfo xmlns:p15="http://schemas.microsoft.com/office/powerpoint/2012/main" userId="8ab588c5326283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7" autoAdjust="0"/>
    <p:restoredTop sz="79384" autoAdjust="0"/>
  </p:normalViewPr>
  <p:slideViewPr>
    <p:cSldViewPr snapToGrid="0">
      <p:cViewPr varScale="1">
        <p:scale>
          <a:sx n="131" d="100"/>
          <a:sy n="131" d="100"/>
        </p:scale>
        <p:origin x="146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22C9E-FD47-45D3-859F-8F1427527720}" type="datetimeFigureOut">
              <a:rPr lang="zh-CN" altLang="en-US" smtClean="0"/>
              <a:t>2025/10/18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3B26E-1D13-497E-9A03-6B468196A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41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CAE02-DBCD-4AEE-BDC0-B71720CA3D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904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43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7927F-1549-4C2A-BC28-2DBF047172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17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35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4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9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2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5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33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7927F-1549-4C2A-BC28-2DBF047172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835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altLang="zh-C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5AF66-C563-43E7-A8B3-9CD8352B89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489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7927F-1549-4C2A-BC28-2DBF047172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20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3B26E-1D13-497E-9A03-6B468196A3A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347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5AF66-C563-43E7-A8B3-9CD8352B89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13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5AF66-C563-43E7-A8B3-9CD8352B89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099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5AF66-C563-43E7-A8B3-9CD8352B89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252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7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5AF66-C563-43E7-A8B3-9CD8352B89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876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7927F-1549-4C2A-BC28-2DBF047172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942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5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t templa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12913"/>
            <a:ext cx="7609417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1" y="6484938"/>
            <a:ext cx="4832349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34" y="249238"/>
            <a:ext cx="3621617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85" y="134938"/>
            <a:ext cx="505036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 b="1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075"/>
            <a:ext cx="2743200" cy="2984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0684F5-5F1B-4605-A8DA-83888A97793F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10/18/2025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10600" y="6188075"/>
            <a:ext cx="2743200" cy="2984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E3BC58-863F-489B-9662-C1B941ADD14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517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t template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67" y="3333750"/>
            <a:ext cx="4792133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67" y="6297613"/>
            <a:ext cx="363431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1" y="3971925"/>
            <a:ext cx="3431116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894359" y="1085380"/>
            <a:ext cx="6960375" cy="1543050"/>
          </a:xfrm>
        </p:spPr>
        <p:txBody>
          <a:bodyPr anchor="b">
            <a:normAutofit/>
          </a:bodyPr>
          <a:lstStyle>
            <a:lvl1pPr algn="r">
              <a:defRPr sz="4400" b="1" i="1">
                <a:solidFill>
                  <a:srgbClr val="A500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905811" y="2628430"/>
            <a:ext cx="6947524" cy="1329796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301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6"/>
            <a:ext cx="121920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 userDrawn="1"/>
        </p:nvGrpSpPr>
        <p:grpSpPr bwMode="auto">
          <a:xfrm>
            <a:off x="8257117" y="3963988"/>
            <a:ext cx="3934883" cy="2894012"/>
            <a:chOff x="5549515" y="3333750"/>
            <a:chExt cx="3594485" cy="3524250"/>
          </a:xfrm>
        </p:grpSpPr>
        <p:pic>
          <p:nvPicPr>
            <p:cNvPr id="6" name="Picture 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9515" y="3333750"/>
              <a:ext cx="3594485" cy="352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7967" y="6297862"/>
              <a:ext cx="2725163" cy="356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226" y="3971926"/>
              <a:ext cx="2573279" cy="508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543050"/>
          </a:xfrm>
        </p:spPr>
        <p:txBody>
          <a:bodyPr anchor="b">
            <a:normAutofit/>
          </a:bodyPr>
          <a:lstStyle>
            <a:lvl1pPr algn="l">
              <a:defRPr sz="4400" b="1">
                <a:solidFill>
                  <a:srgbClr val="A500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1453" y="1543050"/>
            <a:ext cx="12180548" cy="733371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5705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45BCB-86AE-477C-BA46-F53C5BA1861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10/18/2025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5C3E2-2E67-438D-BC87-D34F45C6F5D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78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t templa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67" y="3333750"/>
            <a:ext cx="4792133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67" y="6297613"/>
            <a:ext cx="363431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0" y="3336926"/>
            <a:ext cx="7399867" cy="352107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1" y="3971925"/>
            <a:ext cx="3431116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8975" y="3333750"/>
            <a:ext cx="6972941" cy="1543050"/>
          </a:xfrm>
        </p:spPr>
        <p:txBody>
          <a:bodyPr anchor="b">
            <a:normAutofit/>
          </a:bodyPr>
          <a:lstStyle>
            <a:lvl1pPr algn="l">
              <a:defRPr sz="4400" b="1" i="1" u="none">
                <a:solidFill>
                  <a:srgbClr val="A500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40428" y="4876800"/>
            <a:ext cx="6960067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740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67" y="3333750"/>
            <a:ext cx="4792133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67" y="6297613"/>
            <a:ext cx="363431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0" y="3336926"/>
            <a:ext cx="7399867" cy="352107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1" y="3971925"/>
            <a:ext cx="3431116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1" i="1">
                <a:solidFill>
                  <a:srgbClr val="A500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76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t templat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67" y="3333750"/>
            <a:ext cx="4792133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3336926"/>
            <a:ext cx="7399867" cy="352107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67" y="6297613"/>
            <a:ext cx="363431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1" y="3971925"/>
            <a:ext cx="3431116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1" i="1">
                <a:solidFill>
                  <a:srgbClr val="A500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704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t template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67" y="3333750"/>
            <a:ext cx="4792133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3336926"/>
            <a:ext cx="7399867" cy="352107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67" y="6297613"/>
            <a:ext cx="363431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1" y="3971925"/>
            <a:ext cx="3431116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1" i="1">
                <a:solidFill>
                  <a:srgbClr val="A500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537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t template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1" y="6484938"/>
            <a:ext cx="4832349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-12700"/>
            <a:ext cx="336126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075"/>
            <a:ext cx="2743200" cy="2984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A7F28B-0BA3-4422-A081-EB81AD3CC440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10/18/2025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10600" y="6188075"/>
            <a:ext cx="2743200" cy="2984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82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t template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1" y="6484938"/>
            <a:ext cx="4832349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-12700"/>
            <a:ext cx="336126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075"/>
            <a:ext cx="2743200" cy="2984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2A5875-24FC-42FB-81D5-1388A4775B7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10/18/2025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10600" y="6188075"/>
            <a:ext cx="2743200" cy="2984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BB2B1F-2993-4B5B-853C-9431F65AA5EC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59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t template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1" y="6484938"/>
            <a:ext cx="4832349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-12700"/>
            <a:ext cx="336126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075"/>
            <a:ext cx="2743200" cy="2984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809C72-F98E-44D7-87F6-1FB8DA3853D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10/18/2025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10600" y="6188075"/>
            <a:ext cx="2743200" cy="2984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9DF065-1D36-4025-ACB5-188B97A70E4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00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t template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1" y="6484938"/>
            <a:ext cx="4832349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-12700"/>
            <a:ext cx="336126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18850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5600" y="2762250"/>
            <a:ext cx="10998200" cy="3414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075"/>
            <a:ext cx="2743200" cy="2984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781AA-109A-496E-9CED-3E048CD5F310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10/18/2025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10600" y="6188075"/>
            <a:ext cx="2743200" cy="2984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2FF3BB-1F81-4914-83E5-80CBEB6B46CC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0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5600" y="873125"/>
            <a:ext cx="10998200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5600" y="2762251"/>
            <a:ext cx="10998200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0" y="6356351"/>
            <a:ext cx="2743200" cy="2968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D17BC5-0FB4-43D2-8373-A170F52594A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10/18/2025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2968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91A570-6209-45C9-92AB-B332B93A19A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6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A5002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7F7F7F"/>
        </a:buClr>
        <a:buFont typeface="Arial" panose="020B0604020202020204" pitchFamily="34" charset="0"/>
        <a:buChar char="&gt;"/>
        <a:defRPr sz="2800" kern="1200">
          <a:solidFill>
            <a:srgbClr val="7F7F7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7F7F7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53321-3DEF-4F1E-9A97-CF050D2B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78" y="2568001"/>
            <a:ext cx="7177996" cy="1604006"/>
          </a:xfrm>
        </p:spPr>
        <p:txBody>
          <a:bodyPr>
            <a:noAutofit/>
          </a:bodyPr>
          <a:lstStyle/>
          <a:p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br>
              <a:rPr lang="en-US" altLang="zh-CN" sz="3600" dirty="0"/>
            </a:br>
            <a:endParaRPr lang="zh-CN" altLang="en-US" sz="36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45ACCF-39A7-4F74-9E4A-1D4D35E5B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577" y="1770180"/>
            <a:ext cx="7528480" cy="15956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i="1" dirty="0">
                <a:ea typeface="+mj-ea"/>
              </a:rPr>
              <a:t>Dynamic Spatiotemporal Graph Network for Traffic Accident</a:t>
            </a:r>
          </a:p>
          <a:p>
            <a:pPr>
              <a:lnSpc>
                <a:spcPct val="100000"/>
              </a:lnSpc>
            </a:pPr>
            <a:r>
              <a:rPr lang="en-US" altLang="zh-CN" sz="3600" i="1" dirty="0">
                <a:ea typeface="+mj-ea"/>
              </a:rPr>
              <a:t>Risk Prediction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Name: ZHANG Pengcheng </a:t>
            </a:r>
          </a:p>
          <a:p>
            <a:endParaRPr lang="en-US" altLang="zh-CN" sz="1800" dirty="0"/>
          </a:p>
          <a:p>
            <a:r>
              <a:rPr lang="en-US" altLang="zh-CN" sz="1800" dirty="0"/>
              <a:t>Date</a:t>
            </a:r>
            <a:r>
              <a:rPr lang="en-US" altLang="zh-CN" sz="1800"/>
              <a:t>: 2025/10/21</a:t>
            </a:r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B0C577-62AA-4BA1-9E50-CCB74CE9D2C4}"/>
              </a:ext>
            </a:extLst>
          </p:cNvPr>
          <p:cNvSpPr/>
          <p:nvPr/>
        </p:nvSpPr>
        <p:spPr>
          <a:xfrm>
            <a:off x="7010400" y="43543"/>
            <a:ext cx="5040086" cy="1012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66E0F5-89F6-4E36-B5D2-62E9571C37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E3BC58-863F-489B-9662-C1B941ADD14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546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78" y="476625"/>
            <a:ext cx="7146925" cy="83947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Methodology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D274A8-FB62-100F-CD8F-7CFFDED4F9CD}"/>
              </a:ext>
            </a:extLst>
          </p:cNvPr>
          <p:cNvSpPr txBox="1"/>
          <p:nvPr/>
        </p:nvSpPr>
        <p:spPr>
          <a:xfrm>
            <a:off x="2729620" y="650138"/>
            <a:ext cx="457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252000" algn="just"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altLang="zh-CN" sz="2600" b="1" kern="1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Overall architecture</a:t>
            </a:r>
          </a:p>
        </p:txBody>
      </p:sp>
      <p:sp>
        <p:nvSpPr>
          <p:cNvPr id="6" name="矩形: 剪去左右顶角 5">
            <a:extLst>
              <a:ext uri="{FF2B5EF4-FFF2-40B4-BE49-F238E27FC236}">
                <a16:creationId xmlns:a16="http://schemas.microsoft.com/office/drawing/2014/main" id="{B131F739-CD60-4951-AD5B-5018A2D4B10C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FAC15A-5C1F-460F-BAF2-1D68527B4B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D2A3DB-54DC-4680-9FF2-7B0118934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1" y="1142581"/>
            <a:ext cx="4527955" cy="57138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560696-A0DF-4D31-B975-711ED47D9EE4}"/>
              </a:ext>
            </a:extLst>
          </p:cNvPr>
          <p:cNvSpPr txBox="1"/>
          <p:nvPr/>
        </p:nvSpPr>
        <p:spPr>
          <a:xfrm>
            <a:off x="5794472" y="1316094"/>
            <a:ext cx="563225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dynamic spatial-temporal accident risk network (DSTAR-Net)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Spatial-temporal part: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capture the spatial and temporal dependency between the grids of all regions.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part: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capture the dependency of semantic features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part: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external factors that influence traffic patterns, focusing on the day of week, holidays, and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conditions.</a:t>
            </a:r>
          </a:p>
        </p:txBody>
      </p:sp>
    </p:spTree>
    <p:extLst>
      <p:ext uri="{BB962C8B-B14F-4D97-AF65-F5344CB8AC3E}">
        <p14:creationId xmlns:p14="http://schemas.microsoft.com/office/powerpoint/2010/main" val="337491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221">
            <a:extLst>
              <a:ext uri="{FF2B5EF4-FFF2-40B4-BE49-F238E27FC236}">
                <a16:creationId xmlns:a16="http://schemas.microsoft.com/office/drawing/2014/main" id="{4C163941-3E7D-47F4-BDD4-0238F87C358B}"/>
              </a:ext>
            </a:extLst>
          </p:cNvPr>
          <p:cNvSpPr/>
          <p:nvPr/>
        </p:nvSpPr>
        <p:spPr>
          <a:xfrm>
            <a:off x="4937511" y="982964"/>
            <a:ext cx="2316976" cy="576000"/>
          </a:xfrm>
          <a:prstGeom prst="roundRect">
            <a:avLst/>
          </a:prstGeom>
          <a:solidFill>
            <a:srgbClr val="AB0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8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2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4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70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Contents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5C1C843-2B52-CF25-C9AC-4AD563ED6CE4}"/>
              </a:ext>
            </a:extLst>
          </p:cNvPr>
          <p:cNvGrpSpPr/>
          <p:nvPr/>
        </p:nvGrpSpPr>
        <p:grpSpPr>
          <a:xfrm>
            <a:off x="-2" y="437294"/>
            <a:ext cx="12192002" cy="430955"/>
            <a:chOff x="-2" y="431851"/>
            <a:chExt cx="12192002" cy="43095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BEA3CBC-96FB-4493-9C69-E663C43C2811}"/>
                </a:ext>
              </a:extLst>
            </p:cNvPr>
            <p:cNvSpPr/>
            <p:nvPr/>
          </p:nvSpPr>
          <p:spPr>
            <a:xfrm>
              <a:off x="-2" y="431851"/>
              <a:ext cx="12192002" cy="43095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8571CF1-5ABB-4BEA-8704-0F4045BE6303}"/>
                </a:ext>
              </a:extLst>
            </p:cNvPr>
            <p:cNvSpPr/>
            <p:nvPr/>
          </p:nvSpPr>
          <p:spPr>
            <a:xfrm>
              <a:off x="7854" y="431851"/>
              <a:ext cx="1721262" cy="430955"/>
            </a:xfrm>
            <a:prstGeom prst="rect">
              <a:avLst/>
            </a:prstGeom>
            <a:solidFill>
              <a:srgbClr val="AB053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文本占位符 2">
              <a:extLst>
                <a:ext uri="{FF2B5EF4-FFF2-40B4-BE49-F238E27FC236}">
                  <a16:creationId xmlns:a16="http://schemas.microsoft.com/office/drawing/2014/main" id="{9ED6DBF7-A333-4FBB-AB30-AC9115E770C9}"/>
                </a:ext>
              </a:extLst>
            </p:cNvPr>
            <p:cNvSpPr txBox="1"/>
            <p:nvPr/>
          </p:nvSpPr>
          <p:spPr bwMode="auto">
            <a:xfrm>
              <a:off x="-2" y="466806"/>
              <a:ext cx="1721261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lvl1pPr marL="0" indent="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7F7F7F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latin typeface="Times New Roman" panose="02020603050405020304"/>
                  <a:ea typeface="宋体" panose="02010600030101010101" pitchFamily="2" charset="-122"/>
                  <a:cs typeface="Times New Roman" panose="02020603050405020304"/>
                </a:rPr>
                <a:t>      Contents</a:t>
              </a:r>
            </a:p>
          </p:txBody>
        </p:sp>
      </p:grpSp>
      <p:sp>
        <p:nvSpPr>
          <p:cNvPr id="28" name="矩形: 剪去左右顶角 27">
            <a:extLst>
              <a:ext uri="{FF2B5EF4-FFF2-40B4-BE49-F238E27FC236}">
                <a16:creationId xmlns:a16="http://schemas.microsoft.com/office/drawing/2014/main" id="{976844EC-FFD8-4A5B-A1BE-014919888F49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7A5E62-62B2-4BD6-9723-6EF3B1595A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BB2B1F-2993-4B5B-853C-9431F65AA5E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76C8CC9-0AD6-4A35-AA10-2DB8A041797C}"/>
              </a:ext>
            </a:extLst>
          </p:cNvPr>
          <p:cNvGrpSpPr/>
          <p:nvPr/>
        </p:nvGrpSpPr>
        <p:grpSpPr>
          <a:xfrm>
            <a:off x="1153680" y="2303210"/>
            <a:ext cx="9884637" cy="3007789"/>
            <a:chOff x="2021707" y="1771583"/>
            <a:chExt cx="8572065" cy="3007789"/>
          </a:xfrm>
        </p:grpSpPr>
        <p:sp>
          <p:nvSpPr>
            <p:cNvPr id="33" name="圆角矩形 219">
              <a:extLst>
                <a:ext uri="{FF2B5EF4-FFF2-40B4-BE49-F238E27FC236}">
                  <a16:creationId xmlns:a16="http://schemas.microsoft.com/office/drawing/2014/main" id="{AC1BA598-77A9-4AFF-A74E-16D7AF71E777}"/>
                </a:ext>
              </a:extLst>
            </p:cNvPr>
            <p:cNvSpPr/>
            <p:nvPr/>
          </p:nvSpPr>
          <p:spPr>
            <a:xfrm>
              <a:off x="2021707" y="1771583"/>
              <a:ext cx="593303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2AECD2F-B574-4CA2-BFDA-F882C6BB7A38}"/>
                </a:ext>
              </a:extLst>
            </p:cNvPr>
            <p:cNvGrpSpPr/>
            <p:nvPr/>
          </p:nvGrpSpPr>
          <p:grpSpPr>
            <a:xfrm>
              <a:off x="2892489" y="1771583"/>
              <a:ext cx="7564757" cy="548482"/>
              <a:chOff x="3991087" y="2581263"/>
              <a:chExt cx="2743200" cy="443337"/>
            </a:xfrm>
          </p:grpSpPr>
          <p:sp>
            <p:nvSpPr>
              <p:cNvPr id="42" name="圆角矩形 221">
                <a:extLst>
                  <a:ext uri="{FF2B5EF4-FFF2-40B4-BE49-F238E27FC236}">
                    <a16:creationId xmlns:a16="http://schemas.microsoft.com/office/drawing/2014/main" id="{54CC36A0-B34F-435F-8FEC-994FC308AA46}"/>
                  </a:ext>
                </a:extLst>
              </p:cNvPr>
              <p:cNvSpPr/>
              <p:nvPr/>
            </p:nvSpPr>
            <p:spPr>
              <a:xfrm>
                <a:off x="3991087" y="2588119"/>
                <a:ext cx="2743200" cy="436481"/>
              </a:xfrm>
              <a:prstGeom prst="roundRect">
                <a:avLst/>
              </a:prstGeom>
              <a:solidFill>
                <a:srgbClr val="AB053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>
                <a:defPPr>
                  <a:defRPr lang="zh-CN"/>
                </a:defPPr>
                <a:lvl1pPr marL="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60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8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0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2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4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70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019A618-45F7-481D-933E-47E402FCB210}"/>
                  </a:ext>
                </a:extLst>
              </p:cNvPr>
              <p:cNvSpPr/>
              <p:nvPr/>
            </p:nvSpPr>
            <p:spPr>
              <a:xfrm>
                <a:off x="4402161" y="2581263"/>
                <a:ext cx="1921051" cy="398073"/>
              </a:xfrm>
              <a:prstGeom prst="rect">
                <a:avLst/>
              </a:prstGeom>
              <a:noFill/>
            </p:spPr>
            <p:txBody>
              <a:bodyPr wrap="square" lIns="121960" tIns="60980" rIns="121960" bIns="60980">
                <a:spAutoFit/>
              </a:bodyPr>
              <a:lstStyle>
                <a:defPPr>
                  <a:defRPr lang="zh-CN"/>
                </a:defPPr>
                <a:lvl1pPr marL="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60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8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94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90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92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88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84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870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Introduction</a:t>
                </a:r>
              </a:p>
            </p:txBody>
          </p:sp>
        </p:grpSp>
        <p:sp>
          <p:nvSpPr>
            <p:cNvPr id="35" name="圆角矩形 223">
              <a:extLst>
                <a:ext uri="{FF2B5EF4-FFF2-40B4-BE49-F238E27FC236}">
                  <a16:creationId xmlns:a16="http://schemas.microsoft.com/office/drawing/2014/main" id="{35DD3F69-861B-481F-8188-2B91617A0C99}"/>
                </a:ext>
              </a:extLst>
            </p:cNvPr>
            <p:cNvSpPr/>
            <p:nvPr/>
          </p:nvSpPr>
          <p:spPr>
            <a:xfrm>
              <a:off x="2021708" y="2588044"/>
              <a:ext cx="593303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圆角矩形 225">
              <a:extLst>
                <a:ext uri="{FF2B5EF4-FFF2-40B4-BE49-F238E27FC236}">
                  <a16:creationId xmlns:a16="http://schemas.microsoft.com/office/drawing/2014/main" id="{3C261305-612B-48F2-8009-D49A6C5C23C5}"/>
                </a:ext>
              </a:extLst>
            </p:cNvPr>
            <p:cNvSpPr/>
            <p:nvPr/>
          </p:nvSpPr>
          <p:spPr>
            <a:xfrm>
              <a:off x="2892487" y="2587722"/>
              <a:ext cx="7564758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1EA327B-4793-4B11-B01C-022B76B24E0D}"/>
                </a:ext>
              </a:extLst>
            </p:cNvPr>
            <p:cNvSpPr/>
            <p:nvPr/>
          </p:nvSpPr>
          <p:spPr>
            <a:xfrm>
              <a:off x="2774339" y="2648325"/>
              <a:ext cx="7819433" cy="492483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lvl="0" algn="ctr" defTabSz="1219200"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Methods</a:t>
              </a:r>
              <a:endParaRPr lang="en-US" altLang="zh-CN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8" name="圆角矩形 223">
              <a:extLst>
                <a:ext uri="{FF2B5EF4-FFF2-40B4-BE49-F238E27FC236}">
                  <a16:creationId xmlns:a16="http://schemas.microsoft.com/office/drawing/2014/main" id="{E8F63553-C328-4D52-B88D-4136564C2800}"/>
                </a:ext>
              </a:extLst>
            </p:cNvPr>
            <p:cNvSpPr/>
            <p:nvPr/>
          </p:nvSpPr>
          <p:spPr>
            <a:xfrm>
              <a:off x="2021708" y="3395708"/>
              <a:ext cx="593303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圆角矩形 225">
              <a:extLst>
                <a:ext uri="{FF2B5EF4-FFF2-40B4-BE49-F238E27FC236}">
                  <a16:creationId xmlns:a16="http://schemas.microsoft.com/office/drawing/2014/main" id="{AC647B2A-99F4-48DB-BB80-08D5C810BBD1}"/>
                </a:ext>
              </a:extLst>
            </p:cNvPr>
            <p:cNvSpPr/>
            <p:nvPr/>
          </p:nvSpPr>
          <p:spPr>
            <a:xfrm>
              <a:off x="2892487" y="3394134"/>
              <a:ext cx="7564758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b="1" noProof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</a:p>
          </p:txBody>
        </p:sp>
        <p:sp>
          <p:nvSpPr>
            <p:cNvPr id="40" name="圆角矩形 223">
              <a:extLst>
                <a:ext uri="{FF2B5EF4-FFF2-40B4-BE49-F238E27FC236}">
                  <a16:creationId xmlns:a16="http://schemas.microsoft.com/office/drawing/2014/main" id="{AE946E77-2A12-4DCF-B395-21AFE335B45D}"/>
                </a:ext>
              </a:extLst>
            </p:cNvPr>
            <p:cNvSpPr/>
            <p:nvPr/>
          </p:nvSpPr>
          <p:spPr>
            <a:xfrm>
              <a:off x="2021708" y="4203372"/>
              <a:ext cx="593303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圆角矩形 225">
              <a:extLst>
                <a:ext uri="{FF2B5EF4-FFF2-40B4-BE49-F238E27FC236}">
                  <a16:creationId xmlns:a16="http://schemas.microsoft.com/office/drawing/2014/main" id="{EECE73DD-4386-43DE-A295-4D8DDB786F23}"/>
                </a:ext>
              </a:extLst>
            </p:cNvPr>
            <p:cNvSpPr/>
            <p:nvPr/>
          </p:nvSpPr>
          <p:spPr>
            <a:xfrm>
              <a:off x="2892487" y="4203372"/>
              <a:ext cx="7564758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b="1" noProof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Discussion and 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81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3" y="325176"/>
            <a:ext cx="7146925" cy="83947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Study area and data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392036-2114-4C08-8BA1-BF116144F892}"/>
              </a:ext>
            </a:extLst>
          </p:cNvPr>
          <p:cNvSpPr txBox="1"/>
          <p:nvPr/>
        </p:nvSpPr>
        <p:spPr>
          <a:xfrm>
            <a:off x="232329" y="2520871"/>
            <a:ext cx="3886925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Incidence: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accident rates around 7 PM due to increased evening congestion.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Incidence: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Fewer accidents on weekends because of reduced traffic volume.</a:t>
            </a:r>
          </a:p>
        </p:txBody>
      </p:sp>
      <p:sp>
        <p:nvSpPr>
          <p:cNvPr id="8" name="矩形: 剪去左右顶角 7">
            <a:extLst>
              <a:ext uri="{FF2B5EF4-FFF2-40B4-BE49-F238E27FC236}">
                <a16:creationId xmlns:a16="http://schemas.microsoft.com/office/drawing/2014/main" id="{0C6432D7-470D-41A5-B91B-4091D34426DC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BEF5A6-938B-4024-AAF2-0D653E70F7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FA5355-DC88-432C-A6EC-53F29E6AC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98" y="1214294"/>
            <a:ext cx="8086601" cy="46942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A23E843-DD71-4BFA-92C7-516E420B1FDB}"/>
              </a:ext>
            </a:extLst>
          </p:cNvPr>
          <p:cNvSpPr txBox="1"/>
          <p:nvPr/>
        </p:nvSpPr>
        <p:spPr>
          <a:xfrm>
            <a:off x="371065" y="1359751"/>
            <a:ext cx="49450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accidents from January 1, 2018, to December 31, 2022, comprising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109,670 traffic accidents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409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3" y="325176"/>
            <a:ext cx="7146925" cy="83947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Study area and data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392036-2114-4C08-8BA1-BF116144F892}"/>
              </a:ext>
            </a:extLst>
          </p:cNvPr>
          <p:cNvSpPr txBox="1"/>
          <p:nvPr/>
        </p:nvSpPr>
        <p:spPr>
          <a:xfrm>
            <a:off x="192691" y="1362293"/>
            <a:ext cx="416975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Accident Severity: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Concentrated in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urban centers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sparse in outskirts.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Speed Limits: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roads have a speed limit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50 km/h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 of Interest: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Concentrated in urban centers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Population Density: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density in the western city center; decreases toward outskirts</a:t>
            </a:r>
          </a:p>
        </p:txBody>
      </p:sp>
      <p:sp>
        <p:nvSpPr>
          <p:cNvPr id="8" name="矩形: 剪去左右顶角 7">
            <a:extLst>
              <a:ext uri="{FF2B5EF4-FFF2-40B4-BE49-F238E27FC236}">
                <a16:creationId xmlns:a16="http://schemas.microsoft.com/office/drawing/2014/main" id="{0C6432D7-470D-41A5-B91B-4091D34426DC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BEF5A6-938B-4024-AAF2-0D653E70F7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C2DC59-D70A-46FD-A25F-5382B0435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09" y="516474"/>
            <a:ext cx="7558300" cy="59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0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42" y="449260"/>
            <a:ext cx="7146925" cy="83947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Results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0" name="矩形: 剪去左右顶角 9">
            <a:extLst>
              <a:ext uri="{FF2B5EF4-FFF2-40B4-BE49-F238E27FC236}">
                <a16:creationId xmlns:a16="http://schemas.microsoft.com/office/drawing/2014/main" id="{736E46D8-D5A9-4754-A0BD-D177E9284554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305826-1A8F-44E6-B201-6AC4F5882F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ECFD361-3898-4E18-9B5C-A790B4E9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09" y="4282473"/>
            <a:ext cx="9439642" cy="208925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1CDB7BB-85B7-4ACC-BF60-5E6C2FD3399E}"/>
              </a:ext>
            </a:extLst>
          </p:cNvPr>
          <p:cNvSpPr txBox="1"/>
          <p:nvPr/>
        </p:nvSpPr>
        <p:spPr>
          <a:xfrm>
            <a:off x="396940" y="1288730"/>
            <a:ext cx="61264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Comparison: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HA: Historical Average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LSTM: Long Short-Term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ConvLSTM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Convolutional LSTM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Geospatial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TWCCNet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Topographic Weighted Context Category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DSTAR-Net: Proposed Model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ED56582-7678-4B56-8F53-358B44BB6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6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ECFEA5D-6C8F-4B23-8F44-89BCBCC762AE}"/>
              </a:ext>
            </a:extLst>
          </p:cNvPr>
          <p:cNvSpPr txBox="1"/>
          <p:nvPr/>
        </p:nvSpPr>
        <p:spPr>
          <a:xfrm>
            <a:off x="6523420" y="2863716"/>
            <a:ext cx="59081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DSTAR-Net: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captures spatial and temporal correlations.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various data sources for improved accuracy.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4EFFF9-E0D1-45BF-A8DD-15F081DF21ED}"/>
              </a:ext>
            </a:extLst>
          </p:cNvPr>
          <p:cNvSpPr txBox="1"/>
          <p:nvPr/>
        </p:nvSpPr>
        <p:spPr>
          <a:xfrm>
            <a:off x="6711318" y="1247145"/>
            <a:ext cx="61245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43C7A9-164D-4E27-BA5D-F2CA601EB7E5}"/>
              </a:ext>
            </a:extLst>
          </p:cNvPr>
          <p:cNvSpPr/>
          <p:nvPr/>
        </p:nvSpPr>
        <p:spPr>
          <a:xfrm>
            <a:off x="2674324" y="4160217"/>
            <a:ext cx="1108180" cy="38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810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4" y="363575"/>
            <a:ext cx="7146925" cy="83947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Results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250946F-4D5E-4373-A88A-D9EC30C5E88E}"/>
              </a:ext>
            </a:extLst>
          </p:cNvPr>
          <p:cNvSpPr txBox="1"/>
          <p:nvPr/>
        </p:nvSpPr>
        <p:spPr>
          <a:xfrm>
            <a:off x="205988" y="3740090"/>
            <a:ext cx="41592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C73B90-F328-4AFD-87F2-DFAC8B6A7CC6}"/>
              </a:ext>
            </a:extLst>
          </p:cNvPr>
          <p:cNvSpPr txBox="1"/>
          <p:nvPr/>
        </p:nvSpPr>
        <p:spPr>
          <a:xfrm>
            <a:off x="165703" y="1277877"/>
            <a:ext cx="383682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(HA, LSTM):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spatial factors; inaccuracies.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CNN-GCN Methods 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GSNet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TWCCNet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accuracy in predicting locations and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DSTAR-Net: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apturing complex spatial and temporal patterns.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multi-temporal dimensions for precise predictions.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剪去左右顶角 11">
            <a:extLst>
              <a:ext uri="{FF2B5EF4-FFF2-40B4-BE49-F238E27FC236}">
                <a16:creationId xmlns:a16="http://schemas.microsoft.com/office/drawing/2014/main" id="{62F2D56C-FB91-42E9-8864-FBD157FFC63B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CA5CB8-1201-4F5B-B005-DBA1FF10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6B9164-6CF2-408B-8D64-B223B6B41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10" y="1121534"/>
            <a:ext cx="7916829" cy="42386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5CD72C6-1276-49CE-AF95-5367E3ABB780}"/>
              </a:ext>
            </a:extLst>
          </p:cNvPr>
          <p:cNvSpPr txBox="1"/>
          <p:nvPr/>
        </p:nvSpPr>
        <p:spPr>
          <a:xfrm>
            <a:off x="3887777" y="5397582"/>
            <a:ext cx="8240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maps of different methods of traffic accident risks between prediction and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truth: (a) HA prediction; (b) LSTM prediction; (c)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CovLSTM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prediction; (d)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prediction; (e)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TWCCNet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prediction; (f) DSTAR-Net prediction; (g) ground truth.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463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951" y="349521"/>
            <a:ext cx="7146925" cy="83947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Results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D274A8-FB62-100F-CD8F-7CFFDED4F9CD}"/>
              </a:ext>
            </a:extLst>
          </p:cNvPr>
          <p:cNvSpPr txBox="1"/>
          <p:nvPr/>
        </p:nvSpPr>
        <p:spPr>
          <a:xfrm>
            <a:off x="1738444" y="571417"/>
            <a:ext cx="65050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252000" algn="just"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altLang="zh-CN" sz="2600" b="1" kern="1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 absolute error distribution maps</a:t>
            </a:r>
          </a:p>
        </p:txBody>
      </p:sp>
      <p:sp>
        <p:nvSpPr>
          <p:cNvPr id="9" name="矩形: 剪去左右顶角 8">
            <a:extLst>
              <a:ext uri="{FF2B5EF4-FFF2-40B4-BE49-F238E27FC236}">
                <a16:creationId xmlns:a16="http://schemas.microsoft.com/office/drawing/2014/main" id="{99EB0197-87D3-432F-9235-21D3F6A687DD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FA773C-1813-49BF-9796-3ECF1BB7E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D92E39-F71D-47BF-87D9-5E50160D8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37" y="1410887"/>
            <a:ext cx="8902446" cy="32353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858952-D2E1-47BE-9EBD-2BF9F7B01181}"/>
              </a:ext>
            </a:extLst>
          </p:cNvPr>
          <p:cNvSpPr txBox="1"/>
          <p:nvPr/>
        </p:nvSpPr>
        <p:spPr>
          <a:xfrm>
            <a:off x="4899880" y="4858837"/>
            <a:ext cx="6980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absolute error distribution maps are presented for (a) aggregated daily validation based on hourly predictions; (b) aggregated weekly validation based on hourly predictions; and (c) hourly prediction.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F180E1-D294-4679-A87C-26C248F4F317}"/>
              </a:ext>
            </a:extLst>
          </p:cNvPr>
          <p:cNvSpPr txBox="1"/>
          <p:nvPr/>
        </p:nvSpPr>
        <p:spPr>
          <a:xfrm>
            <a:off x="403489" y="1285756"/>
            <a:ext cx="292446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Center: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performance due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road networks.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road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traffic accident frequencies.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Edge: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 errors due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road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traffic volumes.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accident occurrences.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89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951" y="355827"/>
            <a:ext cx="7146925" cy="83947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Results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D274A8-FB62-100F-CD8F-7CFFDED4F9CD}"/>
              </a:ext>
            </a:extLst>
          </p:cNvPr>
          <p:cNvSpPr txBox="1"/>
          <p:nvPr/>
        </p:nvSpPr>
        <p:spPr>
          <a:xfrm>
            <a:off x="1809109" y="529340"/>
            <a:ext cx="65050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252000" algn="just"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altLang="zh-CN" sz="2600" b="1" kern="1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Input Weights in DSTAR-Net</a:t>
            </a:r>
          </a:p>
        </p:txBody>
      </p:sp>
      <p:sp>
        <p:nvSpPr>
          <p:cNvPr id="9" name="矩形: 剪去左右顶角 8">
            <a:extLst>
              <a:ext uri="{FF2B5EF4-FFF2-40B4-BE49-F238E27FC236}">
                <a16:creationId xmlns:a16="http://schemas.microsoft.com/office/drawing/2014/main" id="{99EB0197-87D3-432F-9235-21D3F6A687DD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FA773C-1813-49BF-9796-3ECF1BB7E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FE5547-2CD9-4C7E-B21C-A22066975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78" y="1076877"/>
            <a:ext cx="7514860" cy="25537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55CE59-4D4D-4599-B996-64961152B28C}"/>
              </a:ext>
            </a:extLst>
          </p:cNvPr>
          <p:cNvSpPr txBox="1"/>
          <p:nvPr/>
        </p:nvSpPr>
        <p:spPr>
          <a:xfrm>
            <a:off x="120362" y="1520785"/>
            <a:ext cx="4781837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Weights: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Hourly Input: 0.390 (highest)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Input: 0.355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Input: 0.255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Short-Term Influence: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Hourly factors are most significant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predicting traffic accidents.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and weekly factors, while influential, are less critical for immediate predictions.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2ABDF2-FB88-4EC1-8B11-7C1D533FA4CC}"/>
              </a:ext>
            </a:extLst>
          </p:cNvPr>
          <p:cNvSpPr txBox="1"/>
          <p:nvPr/>
        </p:nvSpPr>
        <p:spPr>
          <a:xfrm>
            <a:off x="5351079" y="3612460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Spatial distribution of weights for different inputs of the DSTAR-Net: (a) weekly input, (b) daily input, (c) hourly input.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7D28A90-84DE-43CF-A9BC-FD38EF8F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188" y="4434776"/>
            <a:ext cx="6860865" cy="205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6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221">
            <a:extLst>
              <a:ext uri="{FF2B5EF4-FFF2-40B4-BE49-F238E27FC236}">
                <a16:creationId xmlns:a16="http://schemas.microsoft.com/office/drawing/2014/main" id="{4C163941-3E7D-47F4-BDD4-0238F87C358B}"/>
              </a:ext>
            </a:extLst>
          </p:cNvPr>
          <p:cNvSpPr/>
          <p:nvPr/>
        </p:nvSpPr>
        <p:spPr>
          <a:xfrm>
            <a:off x="4937511" y="982964"/>
            <a:ext cx="2316976" cy="576000"/>
          </a:xfrm>
          <a:prstGeom prst="roundRect">
            <a:avLst/>
          </a:prstGeom>
          <a:solidFill>
            <a:srgbClr val="AB0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8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2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4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70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Contents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5C1C843-2B52-CF25-C9AC-4AD563ED6CE4}"/>
              </a:ext>
            </a:extLst>
          </p:cNvPr>
          <p:cNvGrpSpPr/>
          <p:nvPr/>
        </p:nvGrpSpPr>
        <p:grpSpPr>
          <a:xfrm>
            <a:off x="-2" y="437294"/>
            <a:ext cx="12192002" cy="430955"/>
            <a:chOff x="-2" y="431851"/>
            <a:chExt cx="12192002" cy="43095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BEA3CBC-96FB-4493-9C69-E663C43C2811}"/>
                </a:ext>
              </a:extLst>
            </p:cNvPr>
            <p:cNvSpPr/>
            <p:nvPr/>
          </p:nvSpPr>
          <p:spPr>
            <a:xfrm>
              <a:off x="-2" y="431851"/>
              <a:ext cx="12192002" cy="43095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8571CF1-5ABB-4BEA-8704-0F4045BE6303}"/>
                </a:ext>
              </a:extLst>
            </p:cNvPr>
            <p:cNvSpPr/>
            <p:nvPr/>
          </p:nvSpPr>
          <p:spPr>
            <a:xfrm>
              <a:off x="7854" y="431851"/>
              <a:ext cx="1721262" cy="430955"/>
            </a:xfrm>
            <a:prstGeom prst="rect">
              <a:avLst/>
            </a:prstGeom>
            <a:solidFill>
              <a:srgbClr val="AB053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文本占位符 2">
              <a:extLst>
                <a:ext uri="{FF2B5EF4-FFF2-40B4-BE49-F238E27FC236}">
                  <a16:creationId xmlns:a16="http://schemas.microsoft.com/office/drawing/2014/main" id="{9ED6DBF7-A333-4FBB-AB30-AC9115E770C9}"/>
                </a:ext>
              </a:extLst>
            </p:cNvPr>
            <p:cNvSpPr txBox="1"/>
            <p:nvPr/>
          </p:nvSpPr>
          <p:spPr bwMode="auto">
            <a:xfrm>
              <a:off x="-2" y="466806"/>
              <a:ext cx="1721261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lvl1pPr marL="0" indent="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7F7F7F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latin typeface="Times New Roman" panose="02020603050405020304"/>
                  <a:ea typeface="宋体" panose="02010600030101010101" pitchFamily="2" charset="-122"/>
                  <a:cs typeface="Times New Roman" panose="02020603050405020304"/>
                </a:rPr>
                <a:t>      Contents</a:t>
              </a:r>
            </a:p>
          </p:txBody>
        </p:sp>
      </p:grpSp>
      <p:sp>
        <p:nvSpPr>
          <p:cNvPr id="28" name="矩形: 剪去左右顶角 27">
            <a:extLst>
              <a:ext uri="{FF2B5EF4-FFF2-40B4-BE49-F238E27FC236}">
                <a16:creationId xmlns:a16="http://schemas.microsoft.com/office/drawing/2014/main" id="{CB3F5F88-2D62-4A30-8270-F8F74FB7D229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C0A887-3BF3-4320-B7DA-10066C943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BB2B1F-2993-4B5B-853C-9431F65AA5E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8F90B2C-652C-40A4-BC3D-5D17F5AC16E7}"/>
              </a:ext>
            </a:extLst>
          </p:cNvPr>
          <p:cNvGrpSpPr/>
          <p:nvPr/>
        </p:nvGrpSpPr>
        <p:grpSpPr>
          <a:xfrm>
            <a:off x="1153680" y="2303210"/>
            <a:ext cx="9884637" cy="3007789"/>
            <a:chOff x="2021707" y="1771583"/>
            <a:chExt cx="8572065" cy="3007789"/>
          </a:xfrm>
        </p:grpSpPr>
        <p:sp>
          <p:nvSpPr>
            <p:cNvPr id="33" name="圆角矩形 219">
              <a:extLst>
                <a:ext uri="{FF2B5EF4-FFF2-40B4-BE49-F238E27FC236}">
                  <a16:creationId xmlns:a16="http://schemas.microsoft.com/office/drawing/2014/main" id="{50FB7C1C-7BD8-43ED-BFB6-0B5D3EC5AFD9}"/>
                </a:ext>
              </a:extLst>
            </p:cNvPr>
            <p:cNvSpPr/>
            <p:nvPr/>
          </p:nvSpPr>
          <p:spPr>
            <a:xfrm>
              <a:off x="2021707" y="1771583"/>
              <a:ext cx="593303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9B3E6E8-CBEB-47E2-B514-393AB9513238}"/>
                </a:ext>
              </a:extLst>
            </p:cNvPr>
            <p:cNvGrpSpPr/>
            <p:nvPr/>
          </p:nvGrpSpPr>
          <p:grpSpPr>
            <a:xfrm>
              <a:off x="2892489" y="1771583"/>
              <a:ext cx="7564757" cy="548482"/>
              <a:chOff x="3991087" y="2581263"/>
              <a:chExt cx="2743200" cy="443337"/>
            </a:xfrm>
          </p:grpSpPr>
          <p:sp>
            <p:nvSpPr>
              <p:cNvPr id="42" name="圆角矩形 221">
                <a:extLst>
                  <a:ext uri="{FF2B5EF4-FFF2-40B4-BE49-F238E27FC236}">
                    <a16:creationId xmlns:a16="http://schemas.microsoft.com/office/drawing/2014/main" id="{88386B9F-D2E1-49A8-B827-8EEF94D655A5}"/>
                  </a:ext>
                </a:extLst>
              </p:cNvPr>
              <p:cNvSpPr/>
              <p:nvPr/>
            </p:nvSpPr>
            <p:spPr>
              <a:xfrm>
                <a:off x="3991087" y="2588119"/>
                <a:ext cx="2743200" cy="436481"/>
              </a:xfrm>
              <a:prstGeom prst="roundRect">
                <a:avLst/>
              </a:prstGeom>
              <a:solidFill>
                <a:srgbClr val="AB053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>
                <a:defPPr>
                  <a:defRPr lang="zh-CN"/>
                </a:defPPr>
                <a:lvl1pPr marL="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60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8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0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2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4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70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2610528-9C6D-4CF5-B711-EF752BCC281A}"/>
                  </a:ext>
                </a:extLst>
              </p:cNvPr>
              <p:cNvSpPr/>
              <p:nvPr/>
            </p:nvSpPr>
            <p:spPr>
              <a:xfrm>
                <a:off x="4402161" y="2581263"/>
                <a:ext cx="1921051" cy="398073"/>
              </a:xfrm>
              <a:prstGeom prst="rect">
                <a:avLst/>
              </a:prstGeom>
              <a:noFill/>
            </p:spPr>
            <p:txBody>
              <a:bodyPr wrap="square" lIns="121960" tIns="60980" rIns="121960" bIns="60980">
                <a:spAutoFit/>
              </a:bodyPr>
              <a:lstStyle>
                <a:defPPr>
                  <a:defRPr lang="zh-CN"/>
                </a:defPPr>
                <a:lvl1pPr marL="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60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8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94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90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92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88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84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870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Introduction</a:t>
                </a:r>
              </a:p>
            </p:txBody>
          </p:sp>
        </p:grpSp>
        <p:sp>
          <p:nvSpPr>
            <p:cNvPr id="35" name="圆角矩形 223">
              <a:extLst>
                <a:ext uri="{FF2B5EF4-FFF2-40B4-BE49-F238E27FC236}">
                  <a16:creationId xmlns:a16="http://schemas.microsoft.com/office/drawing/2014/main" id="{EF765EE8-51C1-4640-96CD-9735FB6B7DC9}"/>
                </a:ext>
              </a:extLst>
            </p:cNvPr>
            <p:cNvSpPr/>
            <p:nvPr/>
          </p:nvSpPr>
          <p:spPr>
            <a:xfrm>
              <a:off x="2021708" y="2588044"/>
              <a:ext cx="593303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圆角矩形 225">
              <a:extLst>
                <a:ext uri="{FF2B5EF4-FFF2-40B4-BE49-F238E27FC236}">
                  <a16:creationId xmlns:a16="http://schemas.microsoft.com/office/drawing/2014/main" id="{A36A8A4D-E1B8-429F-9FC4-68F2F6F50EB9}"/>
                </a:ext>
              </a:extLst>
            </p:cNvPr>
            <p:cNvSpPr/>
            <p:nvPr/>
          </p:nvSpPr>
          <p:spPr>
            <a:xfrm>
              <a:off x="2892487" y="2587722"/>
              <a:ext cx="7564758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F65A89B-E3EB-4DF9-B15B-1499ED7FF815}"/>
                </a:ext>
              </a:extLst>
            </p:cNvPr>
            <p:cNvSpPr/>
            <p:nvPr/>
          </p:nvSpPr>
          <p:spPr>
            <a:xfrm>
              <a:off x="2774339" y="2648325"/>
              <a:ext cx="7819433" cy="492483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lvl="0" algn="ctr" defTabSz="1219200"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Methods</a:t>
              </a:r>
              <a:endParaRPr lang="en-US" altLang="zh-CN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8" name="圆角矩形 223">
              <a:extLst>
                <a:ext uri="{FF2B5EF4-FFF2-40B4-BE49-F238E27FC236}">
                  <a16:creationId xmlns:a16="http://schemas.microsoft.com/office/drawing/2014/main" id="{92B44E8D-FC04-4B80-A507-292DEB53648D}"/>
                </a:ext>
              </a:extLst>
            </p:cNvPr>
            <p:cNvSpPr/>
            <p:nvPr/>
          </p:nvSpPr>
          <p:spPr>
            <a:xfrm>
              <a:off x="2021708" y="3395708"/>
              <a:ext cx="593303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圆角矩形 225">
              <a:extLst>
                <a:ext uri="{FF2B5EF4-FFF2-40B4-BE49-F238E27FC236}">
                  <a16:creationId xmlns:a16="http://schemas.microsoft.com/office/drawing/2014/main" id="{ADFB41DC-B1B1-4EBF-86C8-45BDB598ED09}"/>
                </a:ext>
              </a:extLst>
            </p:cNvPr>
            <p:cNvSpPr/>
            <p:nvPr/>
          </p:nvSpPr>
          <p:spPr>
            <a:xfrm>
              <a:off x="2892487" y="3394134"/>
              <a:ext cx="7564758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b="1" noProof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</a:p>
          </p:txBody>
        </p:sp>
        <p:sp>
          <p:nvSpPr>
            <p:cNvPr id="40" name="圆角矩形 223">
              <a:extLst>
                <a:ext uri="{FF2B5EF4-FFF2-40B4-BE49-F238E27FC236}">
                  <a16:creationId xmlns:a16="http://schemas.microsoft.com/office/drawing/2014/main" id="{EC335874-87D6-42A1-82E9-9A8D22CDE267}"/>
                </a:ext>
              </a:extLst>
            </p:cNvPr>
            <p:cNvSpPr/>
            <p:nvPr/>
          </p:nvSpPr>
          <p:spPr>
            <a:xfrm>
              <a:off x="2021708" y="4203372"/>
              <a:ext cx="593303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圆角矩形 225">
              <a:extLst>
                <a:ext uri="{FF2B5EF4-FFF2-40B4-BE49-F238E27FC236}">
                  <a16:creationId xmlns:a16="http://schemas.microsoft.com/office/drawing/2014/main" id="{6BB21BB7-638D-4988-884B-659BA1417D32}"/>
                </a:ext>
              </a:extLst>
            </p:cNvPr>
            <p:cNvSpPr/>
            <p:nvPr/>
          </p:nvSpPr>
          <p:spPr>
            <a:xfrm>
              <a:off x="2892487" y="4203372"/>
              <a:ext cx="7564758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b="1" noProof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Discussion and 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61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F641526B-C4A6-4A54-91FD-6F435CFC1A38}"/>
              </a:ext>
            </a:extLst>
          </p:cNvPr>
          <p:cNvSpPr txBox="1"/>
          <p:nvPr/>
        </p:nvSpPr>
        <p:spPr bwMode="auto">
          <a:xfrm>
            <a:off x="1267854" y="472249"/>
            <a:ext cx="206399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F7F7F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  </a:t>
            </a:r>
            <a:r>
              <a:rPr lang="en-US" altLang="zh-CN" sz="1800" dirty="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    Conclusion</a:t>
            </a:r>
            <a:endParaRPr lang="en-US" altLang="zh-CN" sz="2100" dirty="0"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BBD730-782B-4882-9455-DF68C0325585}"/>
              </a:ext>
            </a:extLst>
          </p:cNvPr>
          <p:cNvSpPr txBox="1"/>
          <p:nvPr/>
        </p:nvSpPr>
        <p:spPr>
          <a:xfrm>
            <a:off x="401251" y="47224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loud 8">
            <a:extLst>
              <a:ext uri="{FF2B5EF4-FFF2-40B4-BE49-F238E27FC236}">
                <a16:creationId xmlns:a16="http://schemas.microsoft.com/office/drawing/2014/main" id="{BEE1752A-8515-472F-A8DE-FF637357006F}"/>
              </a:ext>
            </a:extLst>
          </p:cNvPr>
          <p:cNvSpPr/>
          <p:nvPr/>
        </p:nvSpPr>
        <p:spPr>
          <a:xfrm>
            <a:off x="190980" y="2331720"/>
            <a:ext cx="2597790" cy="1480656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accident risk prediction</a:t>
            </a:r>
          </a:p>
        </p:txBody>
      </p:sp>
      <p:sp>
        <p:nvSpPr>
          <p:cNvPr id="40" name="Scroll: Horizontal 12">
            <a:extLst>
              <a:ext uri="{FF2B5EF4-FFF2-40B4-BE49-F238E27FC236}">
                <a16:creationId xmlns:a16="http://schemas.microsoft.com/office/drawing/2014/main" id="{4B2F9D6C-E745-481B-8A41-26DFCB98EE3E}"/>
              </a:ext>
            </a:extLst>
          </p:cNvPr>
          <p:cNvSpPr/>
          <p:nvPr/>
        </p:nvSpPr>
        <p:spPr>
          <a:xfrm>
            <a:off x="3784821" y="985386"/>
            <a:ext cx="8080607" cy="1346334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DSTAR-Net is proposed based on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and semantic features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enhance traffic accident risk prediction.</a:t>
            </a:r>
            <a:endParaRPr lang="en-H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croll: Horizontal 17">
            <a:extLst>
              <a:ext uri="{FF2B5EF4-FFF2-40B4-BE49-F238E27FC236}">
                <a16:creationId xmlns:a16="http://schemas.microsoft.com/office/drawing/2014/main" id="{43EE680F-01A3-47FD-BD99-55D4DBD337A7}"/>
              </a:ext>
            </a:extLst>
          </p:cNvPr>
          <p:cNvSpPr/>
          <p:nvPr/>
        </p:nvSpPr>
        <p:spPr>
          <a:xfrm>
            <a:off x="3784821" y="2485071"/>
            <a:ext cx="8080608" cy="190187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integrates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multi-source data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traffic conditions, points of interest (POIs), population density, weather information, and road network characteristics, for improved accuracy.</a:t>
            </a:r>
          </a:p>
        </p:txBody>
      </p:sp>
      <p:sp>
        <p:nvSpPr>
          <p:cNvPr id="48" name="Scroll: Horizontal 19">
            <a:extLst>
              <a:ext uri="{FF2B5EF4-FFF2-40B4-BE49-F238E27FC236}">
                <a16:creationId xmlns:a16="http://schemas.microsoft.com/office/drawing/2014/main" id="{8364A0DB-0114-44F0-B886-FC617EB39B2C}"/>
              </a:ext>
            </a:extLst>
          </p:cNvPr>
          <p:cNvSpPr/>
          <p:nvPr/>
        </p:nvSpPr>
        <p:spPr>
          <a:xfrm>
            <a:off x="3784820" y="4618590"/>
            <a:ext cx="7971021" cy="1532672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Accident prediction accuracy in areas with limited data needs improvement, highlighting opportunities for future research.</a:t>
            </a:r>
          </a:p>
          <a:p>
            <a:pPr algn="ctr"/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15">
            <a:extLst>
              <a:ext uri="{FF2B5EF4-FFF2-40B4-BE49-F238E27FC236}">
                <a16:creationId xmlns:a16="http://schemas.microsoft.com/office/drawing/2014/main" id="{1A9691D3-3A1F-45E4-8DE7-A631BB725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5353">
            <a:off x="589713" y="4415254"/>
            <a:ext cx="1307327" cy="11773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矩形: 剪去左右顶角 11">
            <a:extLst>
              <a:ext uri="{FF2B5EF4-FFF2-40B4-BE49-F238E27FC236}">
                <a16:creationId xmlns:a16="http://schemas.microsoft.com/office/drawing/2014/main" id="{9E6FA81A-BD44-449F-AABD-5008622F67EE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5C39987-7131-4984-A6BC-A671C981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78" y="294999"/>
            <a:ext cx="7146925" cy="83947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Conclusion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B8A959-35E7-40E7-922F-EDA5411C6A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95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221">
            <a:extLst>
              <a:ext uri="{FF2B5EF4-FFF2-40B4-BE49-F238E27FC236}">
                <a16:creationId xmlns:a16="http://schemas.microsoft.com/office/drawing/2014/main" id="{4C163941-3E7D-47F4-BDD4-0238F87C358B}"/>
              </a:ext>
            </a:extLst>
          </p:cNvPr>
          <p:cNvSpPr/>
          <p:nvPr/>
        </p:nvSpPr>
        <p:spPr>
          <a:xfrm>
            <a:off x="4937511" y="982964"/>
            <a:ext cx="2316976" cy="576000"/>
          </a:xfrm>
          <a:prstGeom prst="roundRect">
            <a:avLst/>
          </a:prstGeom>
          <a:solidFill>
            <a:srgbClr val="AB0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8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2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4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70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Contents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7CF4DE8-178D-DABB-7B15-A5671489D096}"/>
              </a:ext>
            </a:extLst>
          </p:cNvPr>
          <p:cNvGrpSpPr/>
          <p:nvPr/>
        </p:nvGrpSpPr>
        <p:grpSpPr>
          <a:xfrm>
            <a:off x="1153680" y="2303210"/>
            <a:ext cx="9884637" cy="3007789"/>
            <a:chOff x="2021707" y="1771583"/>
            <a:chExt cx="8572065" cy="3007789"/>
          </a:xfrm>
        </p:grpSpPr>
        <p:sp>
          <p:nvSpPr>
            <p:cNvPr id="21" name="圆角矩形 219"/>
            <p:cNvSpPr/>
            <p:nvPr/>
          </p:nvSpPr>
          <p:spPr>
            <a:xfrm>
              <a:off x="2021707" y="1771583"/>
              <a:ext cx="593303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892489" y="1771583"/>
              <a:ext cx="7564757" cy="548482"/>
              <a:chOff x="3991087" y="2581263"/>
              <a:chExt cx="2743200" cy="443337"/>
            </a:xfrm>
          </p:grpSpPr>
          <p:sp>
            <p:nvSpPr>
              <p:cNvPr id="22" name="圆角矩形 221"/>
              <p:cNvSpPr/>
              <p:nvPr/>
            </p:nvSpPr>
            <p:spPr>
              <a:xfrm>
                <a:off x="3991087" y="2588119"/>
                <a:ext cx="2743200" cy="436481"/>
              </a:xfrm>
              <a:prstGeom prst="roundRect">
                <a:avLst/>
              </a:prstGeom>
              <a:solidFill>
                <a:srgbClr val="AB053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>
                <a:defPPr>
                  <a:defRPr lang="zh-CN"/>
                </a:defPPr>
                <a:lvl1pPr marL="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60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8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0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2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4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70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402161" y="2581263"/>
                <a:ext cx="1921051" cy="398073"/>
              </a:xfrm>
              <a:prstGeom prst="rect">
                <a:avLst/>
              </a:prstGeom>
              <a:noFill/>
            </p:spPr>
            <p:txBody>
              <a:bodyPr wrap="square" lIns="121960" tIns="60980" rIns="121960" bIns="60980">
                <a:spAutoFit/>
              </a:bodyPr>
              <a:lstStyle>
                <a:defPPr>
                  <a:defRPr lang="zh-CN"/>
                </a:defPPr>
                <a:lvl1pPr marL="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60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8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94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90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92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88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84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870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Introduction</a:t>
                </a:r>
              </a:p>
            </p:txBody>
          </p:sp>
        </p:grpSp>
        <p:sp>
          <p:nvSpPr>
            <p:cNvPr id="24" name="圆角矩形 223"/>
            <p:cNvSpPr/>
            <p:nvPr/>
          </p:nvSpPr>
          <p:spPr>
            <a:xfrm>
              <a:off x="2021708" y="2588044"/>
              <a:ext cx="593303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圆角矩形 225"/>
            <p:cNvSpPr/>
            <p:nvPr/>
          </p:nvSpPr>
          <p:spPr>
            <a:xfrm>
              <a:off x="2892487" y="2587722"/>
              <a:ext cx="7564758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774339" y="2648325"/>
              <a:ext cx="7819433" cy="492483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lvl="0" algn="ctr" defTabSz="1219200"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Methods</a:t>
              </a:r>
              <a:endParaRPr lang="en-US" altLang="zh-CN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3" name="圆角矩形 223"/>
            <p:cNvSpPr/>
            <p:nvPr/>
          </p:nvSpPr>
          <p:spPr>
            <a:xfrm>
              <a:off x="2021708" y="3395708"/>
              <a:ext cx="593303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圆角矩形 225"/>
            <p:cNvSpPr/>
            <p:nvPr/>
          </p:nvSpPr>
          <p:spPr>
            <a:xfrm>
              <a:off x="2892487" y="3394134"/>
              <a:ext cx="7564758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b="1" noProof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</a:p>
          </p:txBody>
        </p:sp>
        <p:sp>
          <p:nvSpPr>
            <p:cNvPr id="16" name="圆角矩形 223">
              <a:extLst>
                <a:ext uri="{FF2B5EF4-FFF2-40B4-BE49-F238E27FC236}">
                  <a16:creationId xmlns:a16="http://schemas.microsoft.com/office/drawing/2014/main" id="{237EE3AE-D2DE-4F6C-8F18-912009A84C28}"/>
                </a:ext>
              </a:extLst>
            </p:cNvPr>
            <p:cNvSpPr/>
            <p:nvPr/>
          </p:nvSpPr>
          <p:spPr>
            <a:xfrm>
              <a:off x="2021708" y="4203372"/>
              <a:ext cx="593303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225">
              <a:extLst>
                <a:ext uri="{FF2B5EF4-FFF2-40B4-BE49-F238E27FC236}">
                  <a16:creationId xmlns:a16="http://schemas.microsoft.com/office/drawing/2014/main" id="{C136E51E-9B9C-4A17-B309-D6147614F623}"/>
                </a:ext>
              </a:extLst>
            </p:cNvPr>
            <p:cNvSpPr/>
            <p:nvPr/>
          </p:nvSpPr>
          <p:spPr>
            <a:xfrm>
              <a:off x="2892487" y="4203372"/>
              <a:ext cx="7564758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b="1" noProof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Discussion and conclusions</a:t>
              </a:r>
            </a:p>
          </p:txBody>
        </p:sp>
      </p:grpSp>
      <p:sp>
        <p:nvSpPr>
          <p:cNvPr id="11" name="矩形: 剪去左右顶角 10">
            <a:extLst>
              <a:ext uri="{FF2B5EF4-FFF2-40B4-BE49-F238E27FC236}">
                <a16:creationId xmlns:a16="http://schemas.microsoft.com/office/drawing/2014/main" id="{EFB2098C-99CA-4860-94A7-B1087DA0CD01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D4FD1FB-665B-4C0D-AFF0-C5264C3B5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BB2B1F-2993-4B5B-853C-9431F65AA5E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4068" y="2958281"/>
            <a:ext cx="4186842" cy="941437"/>
          </a:xfrm>
        </p:spPr>
        <p:txBody>
          <a:bodyPr>
            <a:normAutofit fontScale="900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占位符 2"/>
          <p:cNvSpPr txBox="1"/>
          <p:nvPr/>
        </p:nvSpPr>
        <p:spPr bwMode="auto">
          <a:xfrm>
            <a:off x="-41944" y="3221273"/>
            <a:ext cx="7910818" cy="183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F7F7F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矩形: 剪去左右顶角 4">
            <a:extLst>
              <a:ext uri="{FF2B5EF4-FFF2-40B4-BE49-F238E27FC236}">
                <a16:creationId xmlns:a16="http://schemas.microsoft.com/office/drawing/2014/main" id="{9CECFCFE-F274-430E-BB54-B1C682107A54}"/>
              </a:ext>
            </a:extLst>
          </p:cNvPr>
          <p:cNvSpPr/>
          <p:nvPr/>
        </p:nvSpPr>
        <p:spPr>
          <a:xfrm>
            <a:off x="6980350" y="78935"/>
            <a:ext cx="5211650" cy="796828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C3D32F-8B17-4208-8706-D2B3FA2471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E3BC58-863F-489B-9662-C1B941ADD14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F641526B-C4A6-4A54-91FD-6F435CFC1A38}"/>
              </a:ext>
            </a:extLst>
          </p:cNvPr>
          <p:cNvSpPr txBox="1"/>
          <p:nvPr/>
        </p:nvSpPr>
        <p:spPr bwMode="auto">
          <a:xfrm>
            <a:off x="1071911" y="931829"/>
            <a:ext cx="206399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F7F7F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      </a:t>
            </a:r>
            <a:r>
              <a:rPr lang="en-US" altLang="zh-CN" sz="1800" dirty="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Introduction</a:t>
            </a:r>
            <a:endParaRPr lang="en-US" altLang="zh-CN" sz="2100" dirty="0"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BBD730-782B-4882-9455-DF68C0325585}"/>
              </a:ext>
            </a:extLst>
          </p:cNvPr>
          <p:cNvSpPr txBox="1"/>
          <p:nvPr/>
        </p:nvSpPr>
        <p:spPr>
          <a:xfrm>
            <a:off x="401251" y="47224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E987A1-E2A1-4E69-88BA-1B5FF845F934}"/>
              </a:ext>
            </a:extLst>
          </p:cNvPr>
          <p:cNvSpPr/>
          <p:nvPr/>
        </p:nvSpPr>
        <p:spPr>
          <a:xfrm>
            <a:off x="97692" y="540685"/>
            <a:ext cx="11994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Background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053868-B5B6-453C-B480-CCD0CD4EC578}"/>
              </a:ext>
            </a:extLst>
          </p:cNvPr>
          <p:cNvSpPr txBox="1"/>
          <p:nvPr/>
        </p:nvSpPr>
        <p:spPr>
          <a:xfrm>
            <a:off x="484381" y="2541986"/>
            <a:ext cx="5694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938DDF-0E2C-4739-95B7-36063DA7E1DF}"/>
              </a:ext>
            </a:extLst>
          </p:cNvPr>
          <p:cNvSpPr txBox="1"/>
          <p:nvPr/>
        </p:nvSpPr>
        <p:spPr>
          <a:xfrm>
            <a:off x="6751135" y="4923982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Arial" panose="020B0604020202020204" pitchFamily="34" charset="0"/>
                <a:cs typeface="Arial" panose="020B0604020202020204" pitchFamily="34" charset="0"/>
              </a:rPr>
              <a:t>(Source: https://7news.com.au/travel/perth-traffic)</a:t>
            </a:r>
            <a:endParaRPr lang="zh-CN" alt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: 剪去左右顶角 17">
            <a:extLst>
              <a:ext uri="{FF2B5EF4-FFF2-40B4-BE49-F238E27FC236}">
                <a16:creationId xmlns:a16="http://schemas.microsoft.com/office/drawing/2014/main" id="{E88D3BD0-1F24-4AA8-84ED-CDBC7EE579E4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BBED88-D0EA-46B1-9020-1B5A73987C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FEA5408-BC03-4595-9F3C-1B34A87EE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90" y="1516604"/>
            <a:ext cx="6601700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Statistics (2019-2023, Perth):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zh-CN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Crashes: 113,368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KSI (Killed or Seriously Injured): 5,432 (4% of crashes)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Fatalities: 295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Seriously Injured: 5,137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zh-CN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Road Safety Commission reported an annual economic loss of </a:t>
            </a:r>
            <a:r>
              <a:rPr kumimoji="0" lang="en-US" altLang="zh-CN" sz="2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AUD 2.7 billion</a:t>
            </a:r>
            <a:r>
              <a:rPr kumimoji="0" lang="en-US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across Western Australia.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zh-CN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Predicting traffic accidents and implementing targeted interventions is crucial for effective policy-making and government management.</a:t>
            </a:r>
            <a:endParaRPr lang="zh-C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EEC6FB-5380-483E-9AB2-5DC88FFA0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90" y="1564686"/>
            <a:ext cx="5490809" cy="315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2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F641526B-C4A6-4A54-91FD-6F435CFC1A38}"/>
              </a:ext>
            </a:extLst>
          </p:cNvPr>
          <p:cNvSpPr txBox="1"/>
          <p:nvPr/>
        </p:nvSpPr>
        <p:spPr bwMode="auto">
          <a:xfrm>
            <a:off x="1267854" y="472249"/>
            <a:ext cx="206399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F7F7F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      </a:t>
            </a:r>
            <a:r>
              <a:rPr lang="en-US" altLang="zh-CN" sz="1800" dirty="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Introduction</a:t>
            </a:r>
            <a:endParaRPr lang="en-US" altLang="zh-CN" sz="2100" dirty="0"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BBD730-782B-4882-9455-DF68C0325585}"/>
              </a:ext>
            </a:extLst>
          </p:cNvPr>
          <p:cNvSpPr txBox="1"/>
          <p:nvPr/>
        </p:nvSpPr>
        <p:spPr>
          <a:xfrm>
            <a:off x="401251" y="47224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92432AC-F979-4350-B4CB-BA314185DB96}"/>
              </a:ext>
            </a:extLst>
          </p:cNvPr>
          <p:cNvSpPr/>
          <p:nvPr/>
        </p:nvSpPr>
        <p:spPr>
          <a:xfrm>
            <a:off x="271074" y="1068971"/>
            <a:ext cx="119948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A171560-4EBC-4F0D-A53C-576528E34D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84CD8B1-69CD-4050-A0C4-F926D893C8C0}"/>
              </a:ext>
            </a:extLst>
          </p:cNvPr>
          <p:cNvSpPr txBox="1"/>
          <p:nvPr/>
        </p:nvSpPr>
        <p:spPr>
          <a:xfrm>
            <a:off x="6768942" y="5082015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https://www.thelickingnews.com/2023/03/15/</a:t>
            </a:r>
            <a:endParaRPr lang="zh-CN" altLang="en-US" dirty="0"/>
          </a:p>
        </p:txBody>
      </p:sp>
      <p:sp>
        <p:nvSpPr>
          <p:cNvPr id="12" name="矩形: 剪去左右顶角 11">
            <a:extLst>
              <a:ext uri="{FF2B5EF4-FFF2-40B4-BE49-F238E27FC236}">
                <a16:creationId xmlns:a16="http://schemas.microsoft.com/office/drawing/2014/main" id="{0698B3CE-0835-4F77-A845-F6B43C47BD49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A3933D-D829-4CBC-8407-8BE67035F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9BA744-5CEC-46E7-BCAF-94ECD119D23E}"/>
              </a:ext>
            </a:extLst>
          </p:cNvPr>
          <p:cNvSpPr txBox="1"/>
          <p:nvPr/>
        </p:nvSpPr>
        <p:spPr>
          <a:xfrm>
            <a:off x="0" y="371341"/>
            <a:ext cx="677521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Traffic Accident Prediction</a:t>
            </a:r>
          </a:p>
          <a:p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Complexity: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interplay of various factors such as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population, weather conditions, and urban infrastructure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it difficult to model accident risks accurately.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Variability: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patterns can change drastically over time (e.g.,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rush hours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requiring models to adapt dynamically to these fluctuations.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Dependencies: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Accidents are influenced by local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geographic features and nearby points of interest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(POIs), necessitating sophisticated methods to capture these spatial relationships.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Diverse Sources: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diverse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types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poses challenges in data preprocessing and feature extraction, complicating model development.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528EE9-901D-4FEE-9332-EFB754A0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42" y="1696471"/>
            <a:ext cx="4790328" cy="30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1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F641526B-C4A6-4A54-91FD-6F435CFC1A38}"/>
              </a:ext>
            </a:extLst>
          </p:cNvPr>
          <p:cNvSpPr txBox="1"/>
          <p:nvPr/>
        </p:nvSpPr>
        <p:spPr bwMode="auto">
          <a:xfrm>
            <a:off x="1267854" y="472249"/>
            <a:ext cx="206399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F7F7F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      </a:t>
            </a:r>
            <a:r>
              <a:rPr lang="en-US" altLang="zh-CN" sz="1800" dirty="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Introduction</a:t>
            </a:r>
            <a:endParaRPr lang="en-US" altLang="zh-CN" sz="2100" dirty="0"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BBD730-782B-4882-9455-DF68C0325585}"/>
              </a:ext>
            </a:extLst>
          </p:cNvPr>
          <p:cNvSpPr txBox="1"/>
          <p:nvPr/>
        </p:nvSpPr>
        <p:spPr>
          <a:xfrm>
            <a:off x="401251" y="47224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92432AC-F979-4350-B4CB-BA314185DB96}"/>
              </a:ext>
            </a:extLst>
          </p:cNvPr>
          <p:cNvSpPr/>
          <p:nvPr/>
        </p:nvSpPr>
        <p:spPr>
          <a:xfrm>
            <a:off x="271074" y="1068971"/>
            <a:ext cx="119948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A171560-4EBC-4F0D-A53C-576528E34D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CF4887-D9A8-430C-8FBA-8BA75D520B9D}"/>
              </a:ext>
            </a:extLst>
          </p:cNvPr>
          <p:cNvSpPr txBox="1"/>
          <p:nvPr/>
        </p:nvSpPr>
        <p:spPr>
          <a:xfrm>
            <a:off x="67373" y="606639"/>
            <a:ext cx="950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252000" algn="just"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altLang="zh-CN" sz="2800" b="1" kern="100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Literature review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BB6C253-0533-4E8B-A121-73037C244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496550"/>
              </p:ext>
            </p:extLst>
          </p:nvPr>
        </p:nvGraphicFramePr>
        <p:xfrm>
          <a:off x="337924" y="1165080"/>
          <a:ext cx="9329491" cy="5485398"/>
        </p:xfrm>
        <a:graphic>
          <a:graphicData uri="http://schemas.openxmlformats.org/drawingml/2006/table">
            <a:tbl>
              <a:tblPr firstRow="1" firstCol="1" bandRow="1"/>
              <a:tblGrid>
                <a:gridCol w="1995373">
                  <a:extLst>
                    <a:ext uri="{9D8B030D-6E8A-4147-A177-3AD203B41FA5}">
                      <a16:colId xmlns:a16="http://schemas.microsoft.com/office/drawing/2014/main" val="1182837737"/>
                    </a:ext>
                  </a:extLst>
                </a:gridCol>
                <a:gridCol w="5120640">
                  <a:extLst>
                    <a:ext uri="{9D8B030D-6E8A-4147-A177-3AD203B41FA5}">
                      <a16:colId xmlns:a16="http://schemas.microsoft.com/office/drawing/2014/main" val="2687326453"/>
                    </a:ext>
                  </a:extLst>
                </a:gridCol>
                <a:gridCol w="2213478">
                  <a:extLst>
                    <a:ext uri="{9D8B030D-6E8A-4147-A177-3AD203B41FA5}">
                      <a16:colId xmlns:a16="http://schemas.microsoft.com/office/drawing/2014/main" val="2656533725"/>
                    </a:ext>
                  </a:extLst>
                </a:gridCol>
              </a:tblGrid>
              <a:tr h="217610">
                <a:tc>
                  <a:txBody>
                    <a:bodyPr/>
                    <a:lstStyle/>
                    <a:p>
                      <a:pPr algn="just"/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Approach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Reference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748609"/>
                  </a:ext>
                </a:extLst>
              </a:tr>
              <a:tr h="1726866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Traditional Statistical Methods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 analysis, Bayesian networks, time series forecasting Limitations in handling nonlinear relationships and spatial dependencies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a-DK" sz="20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Abdulhafedh, 2017; Chen et al., 2016).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60116"/>
                  </a:ext>
                </a:extLst>
              </a:tr>
              <a:tr h="1726866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Approaches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trees, support vector machines, ensemble methods. Improved flexibility but often neglect spatial context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(Jamal et al., 2021)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022946"/>
                  </a:ext>
                </a:extLst>
              </a:tr>
              <a:tr h="1726866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Approaches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CNNs and LSTMs for capturing complex patterns. Integration of spatial and temporal features (e.g., 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GSNet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RiskOracle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(Wang et al., 2021a; Zhou et al., 2020a)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05" marR="5820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141262"/>
                  </a:ext>
                </a:extLst>
              </a:tr>
            </a:tbl>
          </a:graphicData>
        </a:graphic>
      </p:graphicFrame>
      <p:sp>
        <p:nvSpPr>
          <p:cNvPr id="16" name="Thought Bubble: Cloud 2">
            <a:extLst>
              <a:ext uri="{FF2B5EF4-FFF2-40B4-BE49-F238E27FC236}">
                <a16:creationId xmlns:a16="http://schemas.microsoft.com/office/drawing/2014/main" id="{9411F59D-1D5E-45FA-8AE2-9C90D3C33701}"/>
              </a:ext>
            </a:extLst>
          </p:cNvPr>
          <p:cNvSpPr/>
          <p:nvPr/>
        </p:nvSpPr>
        <p:spPr>
          <a:xfrm>
            <a:off x="9321741" y="1560560"/>
            <a:ext cx="3073273" cy="3002974"/>
          </a:xfrm>
          <a:prstGeom prst="cloudCallout">
            <a:avLst>
              <a:gd name="adj1" fmla="val -55533"/>
              <a:gd name="adj2" fmla="val 5736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 sz="1600" dirty="0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444CB23B-FECB-4569-A986-23638C70C5BD}"/>
              </a:ext>
            </a:extLst>
          </p:cNvPr>
          <p:cNvSpPr txBox="1"/>
          <p:nvPr/>
        </p:nvSpPr>
        <p:spPr>
          <a:xfrm>
            <a:off x="9512688" y="1733277"/>
            <a:ext cx="269137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700" dirty="0">
                <a:solidFill>
                  <a:srgbClr val="C00000"/>
                </a:solidFill>
                <a:ea typeface="等线" panose="02010600030101010101" pitchFamily="2" charset="-122"/>
                <a:cs typeface="Arial" panose="020B0604020202020204" pitchFamily="34" charset="0"/>
              </a:rPr>
              <a:t>Research Gap</a:t>
            </a:r>
            <a:r>
              <a:rPr lang="en-US" altLang="zh-CN" sz="1700" dirty="0"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zh-CN" sz="17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Existing studies </a:t>
            </a:r>
            <a:r>
              <a:rPr lang="en-US" altLang="zh-CN" sz="17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overlook complex spatiotemporal and semantic relationship</a:t>
            </a:r>
            <a:r>
              <a:rPr lang="en-US" altLang="zh-CN" sz="17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s, and </a:t>
            </a:r>
            <a:r>
              <a:rPr lang="en-US" altLang="zh-CN" sz="17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lack integration of multi-source data </a:t>
            </a:r>
            <a:r>
              <a:rPr lang="en-US" altLang="zh-CN" sz="17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feature extraction within a unified framework.</a:t>
            </a:r>
          </a:p>
        </p:txBody>
      </p:sp>
      <p:sp>
        <p:nvSpPr>
          <p:cNvPr id="18" name="矩形: 剪去左右顶角 17">
            <a:extLst>
              <a:ext uri="{FF2B5EF4-FFF2-40B4-BE49-F238E27FC236}">
                <a16:creationId xmlns:a16="http://schemas.microsoft.com/office/drawing/2014/main" id="{1B785EDD-1797-48BB-A741-D42167E09C56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39A5B9-ECCD-42A3-AC18-57340246E0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11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1" y="541020"/>
            <a:ext cx="7146925" cy="839470"/>
          </a:xfrm>
        </p:spPr>
        <p:txBody>
          <a:bodyPr>
            <a:normAutofit fontScale="90000"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Problem Description</a:t>
            </a:r>
            <a:br>
              <a:rPr lang="en-US" altLang="zh-CN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6" name="矩形: 剪去左右顶角 5">
            <a:extLst>
              <a:ext uri="{FF2B5EF4-FFF2-40B4-BE49-F238E27FC236}">
                <a16:creationId xmlns:a16="http://schemas.microsoft.com/office/drawing/2014/main" id="{5AB0C886-85D7-4F16-9E66-58A853497C10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4D6961-CB9E-480D-8252-3D969333B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9D202F-D6C1-4367-8D3D-F813402FA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62" y="1250508"/>
            <a:ext cx="5708904" cy="46542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8315B5-B166-4C7D-B2E6-BF9F4358C602}"/>
              </a:ext>
            </a:extLst>
          </p:cNvPr>
          <p:cNvSpPr txBox="1"/>
          <p:nvPr/>
        </p:nvSpPr>
        <p:spPr>
          <a:xfrm>
            <a:off x="574040" y="1380489"/>
            <a:ext cx="510032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and Semantic Correlations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Correlation: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Regions 1 and 2 are adjacent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increasing the likelihood of traffic accidents due to proximity.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Correlation: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Regions 1 and 3 share similar infrastructural features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them equally prone to accidents.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Information: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spatial and semantic data to predict traffic accident risks.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192FBC-5632-4D3C-9CAA-B9428DB2D4BC}"/>
              </a:ext>
            </a:extLst>
          </p:cNvPr>
          <p:cNvSpPr txBox="1"/>
          <p:nvPr/>
        </p:nvSpPr>
        <p:spPr>
          <a:xfrm>
            <a:off x="5674360" y="5855315"/>
            <a:ext cx="549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of using geographical and semantic spatial-temporal correlations to predict traffic accident risks.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14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F641526B-C4A6-4A54-91FD-6F435CFC1A38}"/>
              </a:ext>
            </a:extLst>
          </p:cNvPr>
          <p:cNvSpPr txBox="1"/>
          <p:nvPr/>
        </p:nvSpPr>
        <p:spPr bwMode="auto">
          <a:xfrm>
            <a:off x="1267854" y="472249"/>
            <a:ext cx="206399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F7F7F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      </a:t>
            </a:r>
            <a:r>
              <a:rPr lang="en-US" altLang="zh-CN" sz="1800" dirty="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Introduction</a:t>
            </a:r>
            <a:endParaRPr lang="en-US" altLang="zh-CN" sz="2100" dirty="0"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BBD730-782B-4882-9455-DF68C0325585}"/>
              </a:ext>
            </a:extLst>
          </p:cNvPr>
          <p:cNvSpPr txBox="1"/>
          <p:nvPr/>
        </p:nvSpPr>
        <p:spPr>
          <a:xfrm>
            <a:off x="401251" y="47224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92432AC-F979-4350-B4CB-BA314185DB96}"/>
              </a:ext>
            </a:extLst>
          </p:cNvPr>
          <p:cNvSpPr/>
          <p:nvPr/>
        </p:nvSpPr>
        <p:spPr>
          <a:xfrm>
            <a:off x="271074" y="1068971"/>
            <a:ext cx="119948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A171560-4EBC-4F0D-A53C-576528E34D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38267" y="23459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EA94118-7FEB-4DC4-925C-DD69F82739D6}"/>
              </a:ext>
            </a:extLst>
          </p:cNvPr>
          <p:cNvSpPr/>
          <p:nvPr/>
        </p:nvSpPr>
        <p:spPr>
          <a:xfrm>
            <a:off x="1135275" y="1218096"/>
            <a:ext cx="9391069" cy="897152"/>
          </a:xfrm>
          <a:prstGeom prst="roundRect">
            <a:avLst>
              <a:gd name="adj" fmla="val 658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84FED2-0F9C-4EFF-AB81-4E3A4BEE4B65}"/>
              </a:ext>
            </a:extLst>
          </p:cNvPr>
          <p:cNvSpPr txBox="1"/>
          <p:nvPr/>
        </p:nvSpPr>
        <p:spPr>
          <a:xfrm>
            <a:off x="1113936" y="1195252"/>
            <a:ext cx="9767227" cy="79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sz="2000" b="1" dirty="0">
                <a:latin typeface="Times New Roman" panose="02020603050405020304" pitchFamily="18" charset="0"/>
              </a:rPr>
              <a:t>Aim :</a:t>
            </a:r>
            <a:r>
              <a:rPr lang="en-US" altLang="zh-CN" sz="2000" dirty="0">
                <a:latin typeface="Times New Roman" panose="02020603050405020304" pitchFamily="18" charset="0"/>
              </a:rPr>
              <a:t>To create a robust framework for predicting traffic accident risks that effectively captures spatial and temporal correlations to enhance urban safety.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7666D3-C525-4679-A4F9-971782835733}"/>
              </a:ext>
            </a:extLst>
          </p:cNvPr>
          <p:cNvSpPr txBox="1"/>
          <p:nvPr/>
        </p:nvSpPr>
        <p:spPr>
          <a:xfrm>
            <a:off x="335468" y="546089"/>
            <a:ext cx="6342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Research Aim and Objectives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1FE5914-2125-4EBF-9E6C-39CC8CDC4AD3}"/>
              </a:ext>
            </a:extLst>
          </p:cNvPr>
          <p:cNvGrpSpPr/>
          <p:nvPr/>
        </p:nvGrpSpPr>
        <p:grpSpPr>
          <a:xfrm>
            <a:off x="1135275" y="3004635"/>
            <a:ext cx="9491105" cy="877238"/>
            <a:chOff x="1350448" y="3914209"/>
            <a:chExt cx="9491105" cy="68400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A752E169-9988-4C10-BEB6-6E1F02AEAFD8}"/>
                </a:ext>
              </a:extLst>
            </p:cNvPr>
            <p:cNvSpPr/>
            <p:nvPr/>
          </p:nvSpPr>
          <p:spPr>
            <a:xfrm>
              <a:off x="1350448" y="3914209"/>
              <a:ext cx="9491105" cy="684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0B9B00-1803-405F-AF18-7086098FEBAE}"/>
                </a:ext>
              </a:extLst>
            </p:cNvPr>
            <p:cNvSpPr txBox="1"/>
            <p:nvPr/>
          </p:nvSpPr>
          <p:spPr>
            <a:xfrm>
              <a:off x="1506000" y="3997965"/>
              <a:ext cx="9180000" cy="516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</a:lstStyle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kumimoji="0" lang="en-US" altLang="zh-CN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 develop a dynamic framework for accurately predicting traffic accident risks by capturing complex spatial and temporal patterns.</a:t>
              </a: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509E04F-8AC3-4B38-AF26-C5C3FBA685D5}"/>
              </a:ext>
            </a:extLst>
          </p:cNvPr>
          <p:cNvGrpSpPr/>
          <p:nvPr/>
        </p:nvGrpSpPr>
        <p:grpSpPr>
          <a:xfrm>
            <a:off x="1112499" y="5441850"/>
            <a:ext cx="9491105" cy="924118"/>
            <a:chOff x="1350448" y="4740526"/>
            <a:chExt cx="9491105" cy="68400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7D6D19C4-49A1-4A21-BCB4-3D4ABA6AEB66}"/>
                </a:ext>
              </a:extLst>
            </p:cNvPr>
            <p:cNvSpPr/>
            <p:nvPr/>
          </p:nvSpPr>
          <p:spPr>
            <a:xfrm>
              <a:off x="1350448" y="4740526"/>
              <a:ext cx="9491105" cy="684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60A643B-D68A-4D6C-B9B2-3E7FE63F775F}"/>
                </a:ext>
              </a:extLst>
            </p:cNvPr>
            <p:cNvSpPr txBox="1"/>
            <p:nvPr/>
          </p:nvSpPr>
          <p:spPr>
            <a:xfrm>
              <a:off x="1506104" y="4824282"/>
              <a:ext cx="9179792" cy="2961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zh-CN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model’s performance and compare it with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state-of-the-art methods </a:t>
              </a:r>
              <a:r>
                <a:rPr kumimoji="0" lang="en-US" altLang="zh-CN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kumimoji="0" lang="zh-CN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A4BE8F9-798A-438C-A187-E140F5AE46F0}"/>
              </a:ext>
            </a:extLst>
          </p:cNvPr>
          <p:cNvGrpSpPr/>
          <p:nvPr/>
        </p:nvGrpSpPr>
        <p:grpSpPr>
          <a:xfrm>
            <a:off x="1135275" y="4253932"/>
            <a:ext cx="9491105" cy="877237"/>
            <a:chOff x="1350448" y="3914209"/>
            <a:chExt cx="9491105" cy="68400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B468280-D586-4828-8A2A-5FE51D53E15A}"/>
                </a:ext>
              </a:extLst>
            </p:cNvPr>
            <p:cNvSpPr/>
            <p:nvPr/>
          </p:nvSpPr>
          <p:spPr>
            <a:xfrm>
              <a:off x="1350448" y="3914209"/>
              <a:ext cx="9491105" cy="684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5BBC0F1-EB2D-4EE2-9E74-2D286CAE8267}"/>
                </a:ext>
              </a:extLst>
            </p:cNvPr>
            <p:cNvSpPr txBox="1"/>
            <p:nvPr/>
          </p:nvSpPr>
          <p:spPr>
            <a:xfrm>
              <a:off x="1506000" y="3997965"/>
              <a:ext cx="9180000" cy="516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zh-CN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Integrate multi-source data, including traffic conditions, points of interest (POIs), population density, weather information, and road network characteristics, for improved accuracy.</a:t>
              </a:r>
            </a:p>
          </p:txBody>
        </p:sp>
      </p:grpSp>
      <p:sp>
        <p:nvSpPr>
          <p:cNvPr id="3" name="箭头: 下 2">
            <a:extLst>
              <a:ext uri="{FF2B5EF4-FFF2-40B4-BE49-F238E27FC236}">
                <a16:creationId xmlns:a16="http://schemas.microsoft.com/office/drawing/2014/main" id="{C41C6F7F-D30A-4D35-AB4C-A2032BB4C4C3}"/>
              </a:ext>
            </a:extLst>
          </p:cNvPr>
          <p:cNvSpPr/>
          <p:nvPr/>
        </p:nvSpPr>
        <p:spPr>
          <a:xfrm>
            <a:off x="5254188" y="2345977"/>
            <a:ext cx="484632" cy="416157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剪去左右顶角 30">
            <a:extLst>
              <a:ext uri="{FF2B5EF4-FFF2-40B4-BE49-F238E27FC236}">
                <a16:creationId xmlns:a16="http://schemas.microsoft.com/office/drawing/2014/main" id="{0428DFE6-804B-4F6F-A0CE-E1806ED24436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810CD9-B0B4-4A34-B7AB-4D7A88DA4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948148-0B89-4F61-848F-459BA2A725FC}"/>
              </a:ext>
            </a:extLst>
          </p:cNvPr>
          <p:cNvSpPr txBox="1"/>
          <p:nvPr/>
        </p:nvSpPr>
        <p:spPr>
          <a:xfrm>
            <a:off x="1072475" y="2587362"/>
            <a:ext cx="613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Objectives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78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221">
            <a:extLst>
              <a:ext uri="{FF2B5EF4-FFF2-40B4-BE49-F238E27FC236}">
                <a16:creationId xmlns:a16="http://schemas.microsoft.com/office/drawing/2014/main" id="{4C163941-3E7D-47F4-BDD4-0238F87C358B}"/>
              </a:ext>
            </a:extLst>
          </p:cNvPr>
          <p:cNvSpPr/>
          <p:nvPr/>
        </p:nvSpPr>
        <p:spPr>
          <a:xfrm>
            <a:off x="4937511" y="982964"/>
            <a:ext cx="2316976" cy="576000"/>
          </a:xfrm>
          <a:prstGeom prst="roundRect">
            <a:avLst/>
          </a:prstGeom>
          <a:solidFill>
            <a:srgbClr val="AB0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8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03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2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47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705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Contents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5C1C843-2B52-CF25-C9AC-4AD563ED6CE4}"/>
              </a:ext>
            </a:extLst>
          </p:cNvPr>
          <p:cNvGrpSpPr/>
          <p:nvPr/>
        </p:nvGrpSpPr>
        <p:grpSpPr>
          <a:xfrm>
            <a:off x="-2" y="437294"/>
            <a:ext cx="12192002" cy="430955"/>
            <a:chOff x="-2" y="431851"/>
            <a:chExt cx="12192002" cy="43095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BEA3CBC-96FB-4493-9C69-E663C43C2811}"/>
                </a:ext>
              </a:extLst>
            </p:cNvPr>
            <p:cNvSpPr/>
            <p:nvPr/>
          </p:nvSpPr>
          <p:spPr>
            <a:xfrm>
              <a:off x="-2" y="431851"/>
              <a:ext cx="12192002" cy="43095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8571CF1-5ABB-4BEA-8704-0F4045BE6303}"/>
                </a:ext>
              </a:extLst>
            </p:cNvPr>
            <p:cNvSpPr/>
            <p:nvPr/>
          </p:nvSpPr>
          <p:spPr>
            <a:xfrm>
              <a:off x="7854" y="431851"/>
              <a:ext cx="1721262" cy="430955"/>
            </a:xfrm>
            <a:prstGeom prst="rect">
              <a:avLst/>
            </a:prstGeom>
            <a:solidFill>
              <a:srgbClr val="AB053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文本占位符 2">
              <a:extLst>
                <a:ext uri="{FF2B5EF4-FFF2-40B4-BE49-F238E27FC236}">
                  <a16:creationId xmlns:a16="http://schemas.microsoft.com/office/drawing/2014/main" id="{9ED6DBF7-A333-4FBB-AB30-AC9115E770C9}"/>
                </a:ext>
              </a:extLst>
            </p:cNvPr>
            <p:cNvSpPr txBox="1"/>
            <p:nvPr/>
          </p:nvSpPr>
          <p:spPr bwMode="auto">
            <a:xfrm>
              <a:off x="-2" y="466806"/>
              <a:ext cx="1721261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lvl1pPr marL="0" indent="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7F7F7F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latin typeface="Times New Roman" panose="02020603050405020304"/>
                  <a:ea typeface="宋体" panose="02010600030101010101" pitchFamily="2" charset="-122"/>
                  <a:cs typeface="Times New Roman" panose="02020603050405020304"/>
                </a:rPr>
                <a:t>      Contents</a:t>
              </a:r>
            </a:p>
          </p:txBody>
        </p:sp>
      </p:grpSp>
      <p:sp>
        <p:nvSpPr>
          <p:cNvPr id="28" name="矩形: 剪去左右顶角 27">
            <a:extLst>
              <a:ext uri="{FF2B5EF4-FFF2-40B4-BE49-F238E27FC236}">
                <a16:creationId xmlns:a16="http://schemas.microsoft.com/office/drawing/2014/main" id="{6941B6C8-CA73-46EA-A41F-5009C0AA23E7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1AEDB9-705A-4DA6-A8D1-7D05618B18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BB2B1F-2993-4B5B-853C-9431F65AA5E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7AA7504-AD91-4329-8AB8-585BC98BB5D6}"/>
              </a:ext>
            </a:extLst>
          </p:cNvPr>
          <p:cNvGrpSpPr/>
          <p:nvPr/>
        </p:nvGrpSpPr>
        <p:grpSpPr>
          <a:xfrm>
            <a:off x="1153680" y="2303210"/>
            <a:ext cx="9884637" cy="3007789"/>
            <a:chOff x="2021707" y="1771583"/>
            <a:chExt cx="8572065" cy="3007789"/>
          </a:xfrm>
        </p:grpSpPr>
        <p:sp>
          <p:nvSpPr>
            <p:cNvPr id="33" name="圆角矩形 219">
              <a:extLst>
                <a:ext uri="{FF2B5EF4-FFF2-40B4-BE49-F238E27FC236}">
                  <a16:creationId xmlns:a16="http://schemas.microsoft.com/office/drawing/2014/main" id="{8322A8BD-3BE8-4945-85B0-074C870DD259}"/>
                </a:ext>
              </a:extLst>
            </p:cNvPr>
            <p:cNvSpPr/>
            <p:nvPr/>
          </p:nvSpPr>
          <p:spPr>
            <a:xfrm>
              <a:off x="2021707" y="1771583"/>
              <a:ext cx="593303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A5F111B-04F4-460A-A6B3-737B24CA40B8}"/>
                </a:ext>
              </a:extLst>
            </p:cNvPr>
            <p:cNvGrpSpPr/>
            <p:nvPr/>
          </p:nvGrpSpPr>
          <p:grpSpPr>
            <a:xfrm>
              <a:off x="2892489" y="1771583"/>
              <a:ext cx="7564757" cy="548482"/>
              <a:chOff x="3991087" y="2581263"/>
              <a:chExt cx="2743200" cy="443337"/>
            </a:xfrm>
          </p:grpSpPr>
          <p:sp>
            <p:nvSpPr>
              <p:cNvPr id="42" name="圆角矩形 221">
                <a:extLst>
                  <a:ext uri="{FF2B5EF4-FFF2-40B4-BE49-F238E27FC236}">
                    <a16:creationId xmlns:a16="http://schemas.microsoft.com/office/drawing/2014/main" id="{9E0DCE56-58D9-487F-A64E-1E289578A589}"/>
                  </a:ext>
                </a:extLst>
              </p:cNvPr>
              <p:cNvSpPr/>
              <p:nvPr/>
            </p:nvSpPr>
            <p:spPr>
              <a:xfrm>
                <a:off x="3991087" y="2588119"/>
                <a:ext cx="2743200" cy="436481"/>
              </a:xfrm>
              <a:prstGeom prst="roundRect">
                <a:avLst/>
              </a:prstGeom>
              <a:solidFill>
                <a:srgbClr val="AB053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>
                <a:defPPr>
                  <a:defRPr lang="zh-CN"/>
                </a:defPPr>
                <a:lvl1pPr marL="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60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8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03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2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470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705" algn="l" defTabSz="1219200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DCA216C-D515-40A6-BA4E-83AE49391824}"/>
                  </a:ext>
                </a:extLst>
              </p:cNvPr>
              <p:cNvSpPr/>
              <p:nvPr/>
            </p:nvSpPr>
            <p:spPr>
              <a:xfrm>
                <a:off x="4402161" y="2581263"/>
                <a:ext cx="1921051" cy="398073"/>
              </a:xfrm>
              <a:prstGeom prst="rect">
                <a:avLst/>
              </a:prstGeom>
              <a:noFill/>
            </p:spPr>
            <p:txBody>
              <a:bodyPr wrap="square" lIns="121960" tIns="60980" rIns="121960" bIns="60980">
                <a:spAutoFit/>
              </a:bodyPr>
              <a:lstStyle>
                <a:defPPr>
                  <a:defRPr lang="zh-CN"/>
                </a:defPPr>
                <a:lvl1pPr marL="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60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8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94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903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92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88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8470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8705" algn="l" defTabSz="121920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Introduction</a:t>
                </a:r>
              </a:p>
            </p:txBody>
          </p:sp>
        </p:grpSp>
        <p:sp>
          <p:nvSpPr>
            <p:cNvPr id="35" name="圆角矩形 223">
              <a:extLst>
                <a:ext uri="{FF2B5EF4-FFF2-40B4-BE49-F238E27FC236}">
                  <a16:creationId xmlns:a16="http://schemas.microsoft.com/office/drawing/2014/main" id="{A7EC6C91-44C2-43F5-B1AE-96257D2EFFB8}"/>
                </a:ext>
              </a:extLst>
            </p:cNvPr>
            <p:cNvSpPr/>
            <p:nvPr/>
          </p:nvSpPr>
          <p:spPr>
            <a:xfrm>
              <a:off x="2021708" y="2588044"/>
              <a:ext cx="593303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圆角矩形 225">
              <a:extLst>
                <a:ext uri="{FF2B5EF4-FFF2-40B4-BE49-F238E27FC236}">
                  <a16:creationId xmlns:a16="http://schemas.microsoft.com/office/drawing/2014/main" id="{168A69B9-5198-46BD-A20A-97A88473F661}"/>
                </a:ext>
              </a:extLst>
            </p:cNvPr>
            <p:cNvSpPr/>
            <p:nvPr/>
          </p:nvSpPr>
          <p:spPr>
            <a:xfrm>
              <a:off x="2892487" y="2587722"/>
              <a:ext cx="7564758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8A70791-9473-4270-8062-1EB3A76936F8}"/>
                </a:ext>
              </a:extLst>
            </p:cNvPr>
            <p:cNvSpPr/>
            <p:nvPr/>
          </p:nvSpPr>
          <p:spPr>
            <a:xfrm>
              <a:off x="2774339" y="2648325"/>
              <a:ext cx="7819433" cy="492483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lvl="0" algn="ctr" defTabSz="1219200">
                <a:defRPr/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Methods</a:t>
              </a:r>
            </a:p>
          </p:txBody>
        </p:sp>
        <p:sp>
          <p:nvSpPr>
            <p:cNvPr id="38" name="圆角矩形 223">
              <a:extLst>
                <a:ext uri="{FF2B5EF4-FFF2-40B4-BE49-F238E27FC236}">
                  <a16:creationId xmlns:a16="http://schemas.microsoft.com/office/drawing/2014/main" id="{37F15298-494E-4095-ABB8-C9BF8B6CB4F1}"/>
                </a:ext>
              </a:extLst>
            </p:cNvPr>
            <p:cNvSpPr/>
            <p:nvPr/>
          </p:nvSpPr>
          <p:spPr>
            <a:xfrm>
              <a:off x="2021708" y="3395708"/>
              <a:ext cx="593303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圆角矩形 225">
              <a:extLst>
                <a:ext uri="{FF2B5EF4-FFF2-40B4-BE49-F238E27FC236}">
                  <a16:creationId xmlns:a16="http://schemas.microsoft.com/office/drawing/2014/main" id="{AEA40345-80BC-4241-9761-709B028F1CEB}"/>
                </a:ext>
              </a:extLst>
            </p:cNvPr>
            <p:cNvSpPr/>
            <p:nvPr/>
          </p:nvSpPr>
          <p:spPr>
            <a:xfrm>
              <a:off x="2892487" y="3394134"/>
              <a:ext cx="7564758" cy="540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b="1" noProof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</a:p>
          </p:txBody>
        </p:sp>
        <p:sp>
          <p:nvSpPr>
            <p:cNvPr id="40" name="圆角矩形 223">
              <a:extLst>
                <a:ext uri="{FF2B5EF4-FFF2-40B4-BE49-F238E27FC236}">
                  <a16:creationId xmlns:a16="http://schemas.microsoft.com/office/drawing/2014/main" id="{3A0A378F-BF77-4FA2-9C7A-0B0836FBBF85}"/>
                </a:ext>
              </a:extLst>
            </p:cNvPr>
            <p:cNvSpPr/>
            <p:nvPr/>
          </p:nvSpPr>
          <p:spPr>
            <a:xfrm>
              <a:off x="2021708" y="4203372"/>
              <a:ext cx="593303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圆角矩形 225">
              <a:extLst>
                <a:ext uri="{FF2B5EF4-FFF2-40B4-BE49-F238E27FC236}">
                  <a16:creationId xmlns:a16="http://schemas.microsoft.com/office/drawing/2014/main" id="{FC731BE3-CB7E-4BBB-BE06-CA6E8C4505B9}"/>
                </a:ext>
              </a:extLst>
            </p:cNvPr>
            <p:cNvSpPr/>
            <p:nvPr/>
          </p:nvSpPr>
          <p:spPr>
            <a:xfrm>
              <a:off x="2892487" y="4203372"/>
              <a:ext cx="7564758" cy="576000"/>
            </a:xfrm>
            <a:prstGeom prst="roundRect">
              <a:avLst/>
            </a:prstGeom>
            <a:solidFill>
              <a:srgbClr val="AB05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8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03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2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470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705" algn="l" defTabSz="1219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b="1" noProof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Discussion and 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41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1" y="541020"/>
            <a:ext cx="7146925" cy="83947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Methodology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D274A8-FB62-100F-CD8F-7CFFDED4F9CD}"/>
              </a:ext>
            </a:extLst>
          </p:cNvPr>
          <p:cNvSpPr txBox="1"/>
          <p:nvPr/>
        </p:nvSpPr>
        <p:spPr>
          <a:xfrm>
            <a:off x="2889617" y="714533"/>
            <a:ext cx="457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252000" algn="just"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altLang="zh-CN" sz="2600" b="1" kern="1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Overall architecture</a:t>
            </a:r>
          </a:p>
        </p:txBody>
      </p:sp>
      <p:sp>
        <p:nvSpPr>
          <p:cNvPr id="6" name="矩形: 剪去左右顶角 5">
            <a:extLst>
              <a:ext uri="{FF2B5EF4-FFF2-40B4-BE49-F238E27FC236}">
                <a16:creationId xmlns:a16="http://schemas.microsoft.com/office/drawing/2014/main" id="{5AB0C886-85D7-4F16-9E66-58A853497C10}"/>
              </a:ext>
            </a:extLst>
          </p:cNvPr>
          <p:cNvSpPr/>
          <p:nvPr/>
        </p:nvSpPr>
        <p:spPr>
          <a:xfrm>
            <a:off x="9015210" y="78935"/>
            <a:ext cx="3176789" cy="49248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4D6961-CB9E-480D-8252-3D969333B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F5878-4D8D-4285-9C0C-F0465F6B21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C53955-F392-463F-8955-279A4E04F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56" y="1169994"/>
            <a:ext cx="9059277" cy="52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58659"/>
      </p:ext>
    </p:extLst>
  </p:cSld>
  <p:clrMapOvr>
    <a:masterClrMapping/>
  </p:clrMapOvr>
</p:sld>
</file>

<file path=ppt/theme/theme1.xml><?xml version="1.0" encoding="utf-8"?>
<a:theme xmlns:a="http://schemas.openxmlformats.org/drawingml/2006/main" name="1_PolyU PowerPoin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U PowerPoint Template.potx" id="{E764C88A-3F4D-4507-BBB9-91228AAE1803}" vid="{F59133E1-B675-43DD-959C-EDA83C074C2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9968</TotalTime>
  <Words>1244</Words>
  <Application>Microsoft Office PowerPoint</Application>
  <PresentationFormat>宽屏</PresentationFormat>
  <Paragraphs>253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微软雅黑</vt:lpstr>
      <vt:lpstr>Arial</vt:lpstr>
      <vt:lpstr>Calibri</vt:lpstr>
      <vt:lpstr>Calibri Light</vt:lpstr>
      <vt:lpstr>Times New Roman</vt:lpstr>
      <vt:lpstr>Wingdings</vt:lpstr>
      <vt:lpstr>1_PolyU PowerPoint Template</vt:lpstr>
      <vt:lpstr>             </vt:lpstr>
      <vt:lpstr>PowerPoint 演示文稿</vt:lpstr>
      <vt:lpstr>PowerPoint 演示文稿</vt:lpstr>
      <vt:lpstr>PowerPoint 演示文稿</vt:lpstr>
      <vt:lpstr>PowerPoint 演示文稿</vt:lpstr>
      <vt:lpstr>Problem Description </vt:lpstr>
      <vt:lpstr>PowerPoint 演示文稿</vt:lpstr>
      <vt:lpstr>PowerPoint 演示文稿</vt:lpstr>
      <vt:lpstr>Methodology</vt:lpstr>
      <vt:lpstr>Methodology</vt:lpstr>
      <vt:lpstr>PowerPoint 演示文稿</vt:lpstr>
      <vt:lpstr>Study area and data</vt:lpstr>
      <vt:lpstr>Study area and data</vt:lpstr>
      <vt:lpstr>Results</vt:lpstr>
      <vt:lpstr>Results</vt:lpstr>
      <vt:lpstr>Results</vt:lpstr>
      <vt:lpstr>Results</vt:lpstr>
      <vt:lpstr>PowerPoint 演示文稿</vt:lpstr>
      <vt:lpstr>Conclusion</vt:lpstr>
      <vt:lpstr>Thanks for listening！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road traffic CO2 emission analysis based on trajectory big data</dc:title>
  <dc:creator>pc z</dc:creator>
  <cp:lastModifiedBy>pc z</cp:lastModifiedBy>
  <cp:revision>233</cp:revision>
  <dcterms:created xsi:type="dcterms:W3CDTF">2024-04-13T08:36:31Z</dcterms:created>
  <dcterms:modified xsi:type="dcterms:W3CDTF">2025-10-18T15:41:29Z</dcterms:modified>
</cp:coreProperties>
</file>